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5" r:id="rId3"/>
    <p:sldId id="271" r:id="rId4"/>
    <p:sldId id="290" r:id="rId5"/>
    <p:sldId id="258" r:id="rId6"/>
    <p:sldId id="257" r:id="rId7"/>
    <p:sldId id="259" r:id="rId8"/>
    <p:sldId id="263" r:id="rId9"/>
    <p:sldId id="266" r:id="rId10"/>
    <p:sldId id="268" r:id="rId11"/>
    <p:sldId id="267" r:id="rId12"/>
    <p:sldId id="270" r:id="rId13"/>
    <p:sldId id="264" r:id="rId14"/>
    <p:sldId id="269" r:id="rId15"/>
    <p:sldId id="262" r:id="rId16"/>
    <p:sldId id="260" r:id="rId17"/>
    <p:sldId id="272" r:id="rId18"/>
    <p:sldId id="261" r:id="rId19"/>
    <p:sldId id="274" r:id="rId20"/>
    <p:sldId id="276" r:id="rId21"/>
    <p:sldId id="273" r:id="rId22"/>
    <p:sldId id="291" r:id="rId23"/>
    <p:sldId id="292" r:id="rId24"/>
    <p:sldId id="293" r:id="rId25"/>
    <p:sldId id="294" r:id="rId26"/>
    <p:sldId id="279" r:id="rId27"/>
    <p:sldId id="281" r:id="rId28"/>
    <p:sldId id="280" r:id="rId29"/>
    <p:sldId id="282" r:id="rId30"/>
    <p:sldId id="289" r:id="rId31"/>
    <p:sldId id="283" r:id="rId32"/>
    <p:sldId id="295" r:id="rId33"/>
    <p:sldId id="284" r:id="rId34"/>
    <p:sldId id="288" r:id="rId35"/>
    <p:sldId id="285" r:id="rId36"/>
    <p:sldId id="286" r:id="rId37"/>
    <p:sldId id="301" r:id="rId38"/>
    <p:sldId id="287" r:id="rId39"/>
    <p:sldId id="300" r:id="rId40"/>
    <p:sldId id="299" r:id="rId41"/>
    <p:sldId id="298" r:id="rId42"/>
    <p:sldId id="297" r:id="rId43"/>
    <p:sldId id="296" r:id="rId44"/>
    <p:sldId id="302" r:id="rId45"/>
    <p:sldId id="303" r:id="rId46"/>
    <p:sldId id="304" r:id="rId47"/>
    <p:sldId id="305" r:id="rId48"/>
    <p:sldId id="315" r:id="rId49"/>
    <p:sldId id="311" r:id="rId50"/>
    <p:sldId id="312" r:id="rId51"/>
    <p:sldId id="314" r:id="rId52"/>
    <p:sldId id="313" r:id="rId53"/>
    <p:sldId id="306" r:id="rId54"/>
    <p:sldId id="308" r:id="rId55"/>
    <p:sldId id="309" r:id="rId56"/>
    <p:sldId id="310"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AA3B"/>
    <a:srgbClr val="00682F"/>
    <a:srgbClr val="052509"/>
    <a:srgbClr val="0E0448"/>
    <a:srgbClr val="BA3208"/>
    <a:srgbClr val="FF0000"/>
    <a:srgbClr val="AC8300"/>
    <a:srgbClr val="481F67"/>
    <a:srgbClr val="353E2A"/>
    <a:srgbClr val="5818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99" autoAdjust="0"/>
    <p:restoredTop sz="94660"/>
  </p:normalViewPr>
  <p:slideViewPr>
    <p:cSldViewPr>
      <p:cViewPr varScale="1">
        <p:scale>
          <a:sx n="69" d="100"/>
          <a:sy n="69" d="100"/>
        </p:scale>
        <p:origin x="-1144"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99221D48-562C-4550-8AF7-0B00C5ECAAA9}" type="datetimeFigureOut">
              <a:rPr lang="en-US" smtClean="0"/>
              <a:t>7/8/14</a:t>
            </a:fld>
            <a:endParaRPr lang="en-US"/>
          </a:p>
        </p:txBody>
      </p:sp>
      <p:sp>
        <p:nvSpPr>
          <p:cNvPr id="16" name="Slide Number Placeholder 15"/>
          <p:cNvSpPr>
            <a:spLocks noGrp="1"/>
          </p:cNvSpPr>
          <p:nvPr>
            <p:ph type="sldNum" sz="quarter" idx="11"/>
          </p:nvPr>
        </p:nvSpPr>
        <p:spPr/>
        <p:txBody>
          <a:bodyPr/>
          <a:lstStyle/>
          <a:p>
            <a:fld id="{6E46235C-FE77-4D12-A8A3-F6CEB5535479}"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221D48-562C-4550-8AF7-0B00C5ECAAA9}" type="datetimeFigureOut">
              <a:rPr lang="en-US" smtClean="0"/>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6235C-FE77-4D12-A8A3-F6CEB553547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221D48-562C-4550-8AF7-0B00C5ECAAA9}" type="datetimeFigureOut">
              <a:rPr lang="en-US" smtClean="0"/>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6235C-FE77-4D12-A8A3-F6CEB553547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99221D48-562C-4550-8AF7-0B00C5ECAAA9}" type="datetimeFigureOut">
              <a:rPr lang="en-US" smtClean="0"/>
              <a:t>7/8/14</a:t>
            </a:fld>
            <a:endParaRPr lang="en-US"/>
          </a:p>
        </p:txBody>
      </p:sp>
      <p:sp>
        <p:nvSpPr>
          <p:cNvPr id="15" name="Slide Number Placeholder 14"/>
          <p:cNvSpPr>
            <a:spLocks noGrp="1"/>
          </p:cNvSpPr>
          <p:nvPr>
            <p:ph type="sldNum" sz="quarter" idx="11"/>
          </p:nvPr>
        </p:nvSpPr>
        <p:spPr/>
        <p:txBody>
          <a:bodyPr/>
          <a:lstStyle/>
          <a:p>
            <a:fld id="{6E46235C-FE77-4D12-A8A3-F6CEB5535479}"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99221D48-562C-4550-8AF7-0B00C5ECAAA9}" type="datetimeFigureOut">
              <a:rPr lang="en-US" smtClean="0"/>
              <a:t>7/8/14</a:t>
            </a:fld>
            <a:endParaRPr lang="en-US"/>
          </a:p>
        </p:txBody>
      </p:sp>
      <p:sp>
        <p:nvSpPr>
          <p:cNvPr id="13" name="Slide Number Placeholder 12"/>
          <p:cNvSpPr>
            <a:spLocks noGrp="1"/>
          </p:cNvSpPr>
          <p:nvPr>
            <p:ph type="sldNum" sz="quarter" idx="11"/>
          </p:nvPr>
        </p:nvSpPr>
        <p:spPr/>
        <p:txBody>
          <a:bodyPr/>
          <a:lstStyle/>
          <a:p>
            <a:fld id="{6E46235C-FE77-4D12-A8A3-F6CEB5535479}"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99221D48-562C-4550-8AF7-0B00C5ECAAA9}" type="datetimeFigureOut">
              <a:rPr lang="en-US" smtClean="0"/>
              <a:t>7/8/14</a:t>
            </a:fld>
            <a:endParaRPr lang="en-US"/>
          </a:p>
        </p:txBody>
      </p:sp>
      <p:sp>
        <p:nvSpPr>
          <p:cNvPr id="9" name="Slide Number Placeholder 8"/>
          <p:cNvSpPr>
            <a:spLocks noGrp="1"/>
          </p:cNvSpPr>
          <p:nvPr>
            <p:ph type="sldNum" sz="quarter" idx="11"/>
          </p:nvPr>
        </p:nvSpPr>
        <p:spPr/>
        <p:txBody>
          <a:bodyPr/>
          <a:lstStyle/>
          <a:p>
            <a:fld id="{6E46235C-FE77-4D12-A8A3-F6CEB5535479}"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99221D48-562C-4550-8AF7-0B00C5ECAAA9}" type="datetimeFigureOut">
              <a:rPr lang="en-US" smtClean="0"/>
              <a:t>7/8/14</a:t>
            </a:fld>
            <a:endParaRPr lang="en-US"/>
          </a:p>
        </p:txBody>
      </p:sp>
      <p:sp>
        <p:nvSpPr>
          <p:cNvPr id="15" name="Slide Number Placeholder 14"/>
          <p:cNvSpPr>
            <a:spLocks noGrp="1"/>
          </p:cNvSpPr>
          <p:nvPr>
            <p:ph type="sldNum" sz="quarter" idx="11"/>
          </p:nvPr>
        </p:nvSpPr>
        <p:spPr/>
        <p:txBody>
          <a:bodyPr/>
          <a:lstStyle/>
          <a:p>
            <a:fld id="{6E46235C-FE77-4D12-A8A3-F6CEB5535479}"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99221D48-562C-4550-8AF7-0B00C5ECAAA9}" type="datetimeFigureOut">
              <a:rPr lang="en-US" smtClean="0"/>
              <a:t>7/8/14</a:t>
            </a:fld>
            <a:endParaRPr lang="en-US"/>
          </a:p>
        </p:txBody>
      </p:sp>
      <p:sp>
        <p:nvSpPr>
          <p:cNvPr id="8" name="Slide Number Placeholder 7"/>
          <p:cNvSpPr>
            <a:spLocks noGrp="1"/>
          </p:cNvSpPr>
          <p:nvPr>
            <p:ph type="sldNum" sz="quarter" idx="11"/>
          </p:nvPr>
        </p:nvSpPr>
        <p:spPr/>
        <p:txBody>
          <a:bodyPr/>
          <a:lstStyle/>
          <a:p>
            <a:fld id="{6E46235C-FE77-4D12-A8A3-F6CEB5535479}"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9221D48-562C-4550-8AF7-0B00C5ECAAA9}" type="datetimeFigureOut">
              <a:rPr lang="en-US" smtClean="0"/>
              <a:t>7/8/14</a:t>
            </a:fld>
            <a:endParaRPr lang="en-US"/>
          </a:p>
        </p:txBody>
      </p:sp>
      <p:sp>
        <p:nvSpPr>
          <p:cNvPr id="6" name="Slide Number Placeholder 5"/>
          <p:cNvSpPr>
            <a:spLocks noGrp="1"/>
          </p:cNvSpPr>
          <p:nvPr>
            <p:ph type="sldNum" sz="quarter" idx="11"/>
          </p:nvPr>
        </p:nvSpPr>
        <p:spPr/>
        <p:txBody>
          <a:bodyPr/>
          <a:lstStyle/>
          <a:p>
            <a:fld id="{6E46235C-FE77-4D12-A8A3-F6CEB5535479}"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99221D48-562C-4550-8AF7-0B00C5ECAAA9}" type="datetimeFigureOut">
              <a:rPr lang="en-US" smtClean="0"/>
              <a:t>7/8/14</a:t>
            </a:fld>
            <a:endParaRPr lang="en-US"/>
          </a:p>
        </p:txBody>
      </p:sp>
      <p:sp>
        <p:nvSpPr>
          <p:cNvPr id="16" name="Slide Number Placeholder 15"/>
          <p:cNvSpPr>
            <a:spLocks noGrp="1"/>
          </p:cNvSpPr>
          <p:nvPr>
            <p:ph type="sldNum" sz="quarter" idx="11"/>
          </p:nvPr>
        </p:nvSpPr>
        <p:spPr/>
        <p:txBody>
          <a:bodyPr/>
          <a:lstStyle/>
          <a:p>
            <a:fld id="{6E46235C-FE77-4D12-A8A3-F6CEB5535479}"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99221D48-562C-4550-8AF7-0B00C5ECAAA9}" type="datetimeFigureOut">
              <a:rPr lang="en-US" smtClean="0"/>
              <a:t>7/8/14</a:t>
            </a:fld>
            <a:endParaRPr lang="en-US"/>
          </a:p>
        </p:txBody>
      </p:sp>
      <p:sp>
        <p:nvSpPr>
          <p:cNvPr id="14" name="Slide Number Placeholder 13"/>
          <p:cNvSpPr>
            <a:spLocks noGrp="1"/>
          </p:cNvSpPr>
          <p:nvPr>
            <p:ph type="sldNum" sz="quarter" idx="11"/>
          </p:nvPr>
        </p:nvSpPr>
        <p:spPr/>
        <p:txBody>
          <a:bodyPr/>
          <a:lstStyle/>
          <a:p>
            <a:fld id="{6E46235C-FE77-4D12-A8A3-F6CEB5535479}"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0">
          <a:fgClr>
            <a:schemeClr val="tx2">
              <a:lumMod val="25000"/>
            </a:schemeClr>
          </a:fgClr>
          <a:bgClr>
            <a:schemeClr val="bg1"/>
          </a:bgClr>
        </a:patt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99221D48-562C-4550-8AF7-0B00C5ECAAA9}" type="datetimeFigureOut">
              <a:rPr lang="en-US" smtClean="0"/>
              <a:t>7/8/14</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6E46235C-FE77-4D12-A8A3-F6CEB553547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4" Type="http://schemas.openxmlformats.org/officeDocument/2006/relationships/slide" Target="slide6.xml"/><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0.wmf"/><Relationship Id="rId4" Type="http://schemas.openxmlformats.org/officeDocument/2006/relationships/slide" Target="slide6.xml"/><Relationship Id="rId5" Type="http://schemas.openxmlformats.org/officeDocument/2006/relationships/slide" Target="slide50.xml"/><Relationship Id="rId6"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10.wmf"/></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4" Type="http://schemas.openxmlformats.org/officeDocument/2006/relationships/slide" Target="slide47.xml"/><Relationship Id="rId1" Type="http://schemas.openxmlformats.org/officeDocument/2006/relationships/slideLayout" Target="../slideLayouts/slideLayout7.xml"/><Relationship Id="rId2" Type="http://schemas.openxmlformats.org/officeDocument/2006/relationships/slide" Target="slide5.xml"/></Relationships>
</file>

<file path=ppt/slides/_rels/slide14.xml.rels><?xml version="1.0" encoding="UTF-8" standalone="yes"?>
<Relationships xmlns="http://schemas.openxmlformats.org/package/2006/relationships"><Relationship Id="rId3" Type="http://schemas.openxmlformats.org/officeDocument/2006/relationships/image" Target="../media/image14.wmf"/><Relationship Id="rId4" Type="http://schemas.openxmlformats.org/officeDocument/2006/relationships/slide" Target="slide49.xml"/><Relationship Id="rId5"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slide" Target="slide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slide" Target="slide21.xml"/><Relationship Id="rId5" Type="http://schemas.openxmlformats.org/officeDocument/2006/relationships/slide" Target="slide3.xml"/><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6.png"/><Relationship Id="rId5"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wmf"/><Relationship Id="rId1" Type="http://schemas.openxmlformats.org/officeDocument/2006/relationships/slideLayout" Target="../slideLayouts/slideLayout7.xml"/><Relationship Id="rId2"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4" Type="http://schemas.openxmlformats.org/officeDocument/2006/relationships/slide" Target="slide20.xml"/><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 Target="slide24.xml"/><Relationship Id="rId4" Type="http://schemas.openxmlformats.org/officeDocument/2006/relationships/slide" Target="slide22.xml"/><Relationship Id="rId5" Type="http://schemas.openxmlformats.org/officeDocument/2006/relationships/slide" Target="slide25.xml"/><Relationship Id="rId1" Type="http://schemas.openxmlformats.org/officeDocument/2006/relationships/slideLayout" Target="../slideLayouts/slideLayout7.xml"/><Relationship Id="rId2" Type="http://schemas.openxmlformats.org/officeDocument/2006/relationships/slide" Target="slide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wmf"/><Relationship Id="rId5" Type="http://schemas.openxmlformats.org/officeDocument/2006/relationships/slide" Target="slide28.xml"/><Relationship Id="rId1" Type="http://schemas.openxmlformats.org/officeDocument/2006/relationships/slideLayout" Target="../slideLayouts/slideLayout7.xml"/><Relationship Id="rId2" Type="http://schemas.openxmlformats.org/officeDocument/2006/relationships/slide" Target="slide21.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wmf"/><Relationship Id="rId5" Type="http://schemas.openxmlformats.org/officeDocument/2006/relationships/image" Target="../media/image35.png"/><Relationship Id="rId6" Type="http://schemas.openxmlformats.org/officeDocument/2006/relationships/slide" Target="slide3.xml"/><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wmf"/><Relationship Id="rId3" Type="http://schemas.openxmlformats.org/officeDocument/2006/relationships/slide" Target="slide3.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wmf"/><Relationship Id="rId1" Type="http://schemas.openxmlformats.org/officeDocument/2006/relationships/slideLayout" Target="../slideLayouts/slideLayout7.xml"/><Relationship Id="rId2" Type="http://schemas.openxmlformats.org/officeDocument/2006/relationships/slide" Target="slide3.xml"/></Relationships>
</file>

<file path=ppt/slides/_rels/slide3.xml.rels><?xml version="1.0" encoding="UTF-8" standalone="yes"?>
<Relationships xmlns="http://schemas.openxmlformats.org/package/2006/relationships"><Relationship Id="rId11" Type="http://schemas.openxmlformats.org/officeDocument/2006/relationships/image" Target="../media/image4.png"/><Relationship Id="rId12"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slide" Target="slide5.xml"/><Relationship Id="rId3" Type="http://schemas.openxmlformats.org/officeDocument/2006/relationships/slide" Target="slide29.xml"/><Relationship Id="rId4" Type="http://schemas.openxmlformats.org/officeDocument/2006/relationships/slide" Target="slide31.xml"/><Relationship Id="rId5" Type="http://schemas.openxmlformats.org/officeDocument/2006/relationships/slide" Target="slide33.xml"/><Relationship Id="rId6" Type="http://schemas.openxmlformats.org/officeDocument/2006/relationships/slide" Target="slide15.xml"/><Relationship Id="rId7" Type="http://schemas.openxmlformats.org/officeDocument/2006/relationships/slide" Target="slide26.xml"/><Relationship Id="rId8" Type="http://schemas.openxmlformats.org/officeDocument/2006/relationships/slide" Target="slide35.xml"/><Relationship Id="rId9" Type="http://schemas.openxmlformats.org/officeDocument/2006/relationships/slide" Target="slide37.xml"/><Relationship Id="rId10" Type="http://schemas.openxmlformats.org/officeDocument/2006/relationships/slide" Target="slide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3.xml"/><Relationship Id="rId3" Type="http://schemas.openxmlformats.org/officeDocument/2006/relationships/slide" Target="slide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3.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7.xml"/><Relationship Id="rId2" Type="http://schemas.openxmlformats.org/officeDocument/2006/relationships/slide" Target="slide3.xml"/></Relationships>
</file>

<file path=ppt/slides/_rels/slide34.xml.rels><?xml version="1.0" encoding="UTF-8" standalone="yes"?>
<Relationships xmlns="http://schemas.openxmlformats.org/package/2006/relationships"><Relationship Id="rId3" Type="http://schemas.openxmlformats.org/officeDocument/2006/relationships/slide" Target="slide3.xml"/><Relationship Id="rId4" Type="http://schemas.openxmlformats.org/officeDocument/2006/relationships/image" Target="../media/image43.png"/><Relationship Id="rId1" Type="http://schemas.openxmlformats.org/officeDocument/2006/relationships/slideLayout" Target="../slideLayouts/slideLayout7.xml"/><Relationship Id="rId2" Type="http://schemas.openxmlformats.org/officeDocument/2006/relationships/image" Target="../media/image4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3.xml"/><Relationship Id="rId3" Type="http://schemas.openxmlformats.org/officeDocument/2006/relationships/image" Target="../media/image44.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jpeg"/><Relationship Id="rId3" Type="http://schemas.openxmlformats.org/officeDocument/2006/relationships/slide" Target="slide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3.xml"/><Relationship Id="rId3" Type="http://schemas.openxmlformats.org/officeDocument/2006/relationships/slide" Target="slide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4.xml"/><Relationship Id="rId3" Type="http://schemas.openxmlformats.org/officeDocument/2006/relationships/image" Target="../media/image46.jpeg"/></Relationships>
</file>

<file path=ppt/slides/_rels/slide4.xml.rels><?xml version="1.0" encoding="UTF-8" standalone="yes"?>
<Relationships xmlns="http://schemas.openxmlformats.org/package/2006/relationships"><Relationship Id="rId11" Type="http://schemas.openxmlformats.org/officeDocument/2006/relationships/image" Target="../media/image7.png"/><Relationship Id="rId12" Type="http://schemas.openxmlformats.org/officeDocument/2006/relationships/slide" Target="slide39.xml"/><Relationship Id="rId1" Type="http://schemas.openxmlformats.org/officeDocument/2006/relationships/slideLayout" Target="../slideLayouts/slideLayout7.xml"/><Relationship Id="rId2" Type="http://schemas.openxmlformats.org/officeDocument/2006/relationships/slide" Target="slide53.xml"/><Relationship Id="rId3" Type="http://schemas.openxmlformats.org/officeDocument/2006/relationships/slide" Target="slide38.xml"/><Relationship Id="rId4" Type="http://schemas.openxmlformats.org/officeDocument/2006/relationships/slide" Target="slide41.xml"/><Relationship Id="rId5" Type="http://schemas.openxmlformats.org/officeDocument/2006/relationships/slide" Target="slide42.xml"/><Relationship Id="rId6" Type="http://schemas.openxmlformats.org/officeDocument/2006/relationships/slide" Target="slide40.xml"/><Relationship Id="rId7" Type="http://schemas.openxmlformats.org/officeDocument/2006/relationships/slide" Target="slide43.xml"/><Relationship Id="rId8" Type="http://schemas.openxmlformats.org/officeDocument/2006/relationships/slide" Target="slide44.xml"/><Relationship Id="rId9" Type="http://schemas.openxmlformats.org/officeDocument/2006/relationships/slide" Target="slide45.xml"/><Relationship Id="rId10"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4.xml"/><Relationship Id="rId3" Type="http://schemas.openxmlformats.org/officeDocument/2006/relationships/image" Target="../media/image47.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4.xml"/><Relationship Id="rId3" Type="http://schemas.openxmlformats.org/officeDocument/2006/relationships/image" Target="../media/image48.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wmf"/><Relationship Id="rId3" Type="http://schemas.openxmlformats.org/officeDocument/2006/relationships/slide" Target="slide4.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wmf"/><Relationship Id="rId1" Type="http://schemas.openxmlformats.org/officeDocument/2006/relationships/slideLayout" Target="../slideLayouts/slideLayout7.xml"/><Relationship Id="rId2" Type="http://schemas.openxmlformats.org/officeDocument/2006/relationships/slide" Target="slide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4.xml"/><Relationship Id="rId3" Type="http://schemas.openxmlformats.org/officeDocument/2006/relationships/image" Target="../media/image5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5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14.xml"/><Relationship Id="rId3" Type="http://schemas.openxmlformats.org/officeDocument/2006/relationships/image" Target="../media/image53.png"/></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4" Type="http://schemas.openxmlformats.org/officeDocument/2006/relationships/slide" Target="slide3.xml"/><Relationship Id="rId5" Type="http://schemas.openxmlformats.org/officeDocument/2006/relationships/slide" Target="slide36.xml"/><Relationship Id="rId1" Type="http://schemas.openxmlformats.org/officeDocument/2006/relationships/slideLayout" Target="../slideLayouts/slideLayout7.xml"/><Relationship Id="rId2" Type="http://schemas.openxmlformats.org/officeDocument/2006/relationships/slide" Target="slide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11.xml"/><Relationship Id="rId3" Type="http://schemas.openxmlformats.org/officeDocument/2006/relationships/image" Target="../media/image5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9.xml"/><Relationship Id="rId3" Type="http://schemas.openxmlformats.org/officeDocument/2006/relationships/image" Target="../media/image5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7.xml"/><Relationship Id="rId3" Type="http://schemas.openxmlformats.org/officeDocument/2006/relationships/image" Target="../media/image5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4.xml"/><Relationship Id="rId3" Type="http://schemas.openxmlformats.org/officeDocument/2006/relationships/image" Target="../media/image5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11.xml"/><Relationship Id="rId4" Type="http://schemas.openxmlformats.org/officeDocument/2006/relationships/slide" Target="slide12.xml"/><Relationship Id="rId5" Type="http://schemas.openxmlformats.org/officeDocument/2006/relationships/slide" Target="slide3.xml"/><Relationship Id="rId1" Type="http://schemas.openxmlformats.org/officeDocument/2006/relationships/slideLayout" Target="../slideLayouts/slideLayout7.xml"/><Relationship Id="rId2" Type="http://schemas.openxmlformats.org/officeDocument/2006/relationships/slide" Target="slide8.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4" Type="http://schemas.openxmlformats.org/officeDocument/2006/relationships/slide" Target="slide52.xml"/><Relationship Id="rId5"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4" Type="http://schemas.openxmlformats.org/officeDocument/2006/relationships/slide" Target="slide51.xml"/><Relationship Id="rId5"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4" Type="http://schemas.openxmlformats.org/officeDocument/2006/relationships/slide" Target="slide6.xml"/><Relationship Id="rId1" Type="http://schemas.openxmlformats.org/officeDocument/2006/relationships/slideLayout" Target="../slideLayouts/slideLayout7.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C:\Users\dad\Downloads\20131013_134053.jp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idx="4294967295"/>
          </p:nvPr>
        </p:nvSpPr>
        <p:spPr>
          <a:xfrm>
            <a:off x="781050" y="1600200"/>
            <a:ext cx="7581900" cy="2990850"/>
          </a:xfrm>
          <a:solidFill>
            <a:srgbClr val="353E2A">
              <a:alpha val="16000"/>
            </a:srgbClr>
          </a:solidFill>
          <a:ln w="76200" cmpd="thickThin">
            <a:gradFill>
              <a:gsLst>
                <a:gs pos="0">
                  <a:srgbClr val="C00000"/>
                </a:gs>
                <a:gs pos="50000">
                  <a:srgbClr val="FFC000"/>
                </a:gs>
                <a:gs pos="60000">
                  <a:srgbClr val="FFE000"/>
                </a:gs>
                <a:gs pos="100000">
                  <a:schemeClr val="bg2">
                    <a:lumMod val="50000"/>
                  </a:schemeClr>
                </a:gs>
              </a:gsLst>
              <a:lin ang="5400000" scaled="0"/>
            </a:gradFill>
          </a:ln>
          <a:effectLst>
            <a:outerShdw blurRad="50800" dist="38100" dir="18900000" algn="bl" rotWithShape="0">
              <a:prstClr val="black">
                <a:alpha val="40000"/>
              </a:prstClr>
            </a:outerShdw>
          </a:effectLst>
        </p:spPr>
        <p:txBody>
          <a:bodyPr/>
          <a:lstStyle/>
          <a:p>
            <a:pPr algn="ctr"/>
            <a:r>
              <a:rPr lang="en-US" sz="6600" dirty="0" smtClean="0"/>
              <a:t>Village of Dexter</a:t>
            </a:r>
            <a:br>
              <a:rPr lang="en-US" sz="6600" dirty="0" smtClean="0"/>
            </a:br>
            <a:r>
              <a:rPr lang="en-US" sz="6600" dirty="0" smtClean="0"/>
              <a:t>Resident’s </a:t>
            </a:r>
            <a:r>
              <a:rPr lang="en-US" sz="6600" dirty="0" err="1" smtClean="0"/>
              <a:t>ZoningToolkit</a:t>
            </a:r>
            <a:endParaRPr lang="en-US" sz="6600" dirty="0"/>
          </a:p>
        </p:txBody>
      </p:sp>
      <p:sp>
        <p:nvSpPr>
          <p:cNvPr id="6" name="TextBox 5"/>
          <p:cNvSpPr txBox="1"/>
          <p:nvPr/>
        </p:nvSpPr>
        <p:spPr>
          <a:xfrm>
            <a:off x="3878580" y="5715000"/>
            <a:ext cx="1752600" cy="609600"/>
          </a:xfrm>
          <a:prstGeom prst="rect">
            <a:avLst/>
          </a:prstGeom>
          <a:noFill/>
        </p:spPr>
        <p:txBody>
          <a:bodyPr wrap="square" rtlCol="0">
            <a:noAutofit/>
          </a:bodyPr>
          <a:lstStyle/>
          <a:p>
            <a:endParaRPr lang="en-US" sz="3600" dirty="0">
              <a:solidFill>
                <a:srgbClr val="FFFF00"/>
              </a:solidFill>
            </a:endParaRPr>
          </a:p>
        </p:txBody>
      </p:sp>
      <p:sp>
        <p:nvSpPr>
          <p:cNvPr id="7" name="Bevel 6"/>
          <p:cNvSpPr/>
          <p:nvPr/>
        </p:nvSpPr>
        <p:spPr>
          <a:xfrm>
            <a:off x="3878580" y="5638800"/>
            <a:ext cx="1524000" cy="563880"/>
          </a:xfrm>
          <a:prstGeom prst="beve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00682F"/>
                </a:solidFill>
                <a:latin typeface="Arial" panose="020B0604020202020204" pitchFamily="34" charset="0"/>
                <a:cs typeface="Arial" panose="020B0604020202020204" pitchFamily="34" charset="0"/>
              </a:rPr>
              <a:t>enter</a:t>
            </a:r>
            <a:endParaRPr lang="en-US" sz="4000" dirty="0">
              <a:solidFill>
                <a:srgbClr val="00682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152396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5694" y="244281"/>
            <a:ext cx="3748527" cy="369332"/>
          </a:xfrm>
          <a:prstGeom prst="rect">
            <a:avLst/>
          </a:prstGeom>
          <a:noFill/>
        </p:spPr>
        <p:txBody>
          <a:bodyPr wrap="none" rtlCol="0">
            <a:spAutoFit/>
          </a:bodyPr>
          <a:lstStyle/>
          <a:p>
            <a:r>
              <a:rPr lang="en-US" dirty="0" smtClean="0"/>
              <a:t>Single and Two-Family Residential</a:t>
            </a:r>
            <a:endParaRPr lang="en-US" dirty="0"/>
          </a:p>
        </p:txBody>
      </p:sp>
      <p:sp>
        <p:nvSpPr>
          <p:cNvPr id="4" name="TextBox 3"/>
          <p:cNvSpPr txBox="1"/>
          <p:nvPr/>
        </p:nvSpPr>
        <p:spPr>
          <a:xfrm>
            <a:off x="261429" y="28838"/>
            <a:ext cx="1312551" cy="1200329"/>
          </a:xfrm>
          <a:prstGeom prst="rect">
            <a:avLst/>
          </a:prstGeom>
          <a:noFill/>
        </p:spPr>
        <p:txBody>
          <a:bodyPr wrap="square" rtlCol="0">
            <a:spAutoFit/>
          </a:bodyPr>
          <a:lstStyle/>
          <a:p>
            <a:r>
              <a:rPr lang="en-US" sz="7200" dirty="0" smtClean="0">
                <a:solidFill>
                  <a:srgbClr val="FFC000"/>
                </a:solidFill>
              </a:rPr>
              <a:t>R2</a:t>
            </a:r>
            <a:endParaRPr lang="en-US" sz="7200" dirty="0">
              <a:solidFill>
                <a:srgbClr val="FFC000"/>
              </a:solidFill>
            </a:endParaRPr>
          </a:p>
        </p:txBody>
      </p:sp>
      <p:sp>
        <p:nvSpPr>
          <p:cNvPr id="5" name="TextBox 4"/>
          <p:cNvSpPr txBox="1"/>
          <p:nvPr/>
        </p:nvSpPr>
        <p:spPr>
          <a:xfrm>
            <a:off x="99188" y="6403363"/>
            <a:ext cx="1959191" cy="369332"/>
          </a:xfrm>
          <a:prstGeom prst="rect">
            <a:avLst/>
          </a:prstGeom>
          <a:noFill/>
        </p:spPr>
        <p:txBody>
          <a:bodyPr wrap="none" rtlCol="0">
            <a:spAutoFit/>
          </a:bodyPr>
          <a:lstStyle/>
          <a:p>
            <a:r>
              <a:rPr lang="en-US" dirty="0" smtClean="0"/>
              <a:t>325-8     p.325:19  </a:t>
            </a:r>
            <a:endParaRPr lang="en-US" dirty="0"/>
          </a:p>
        </p:txBody>
      </p:sp>
      <p:sp>
        <p:nvSpPr>
          <p:cNvPr id="7" name="Freeform 6"/>
          <p:cNvSpPr/>
          <p:nvPr/>
        </p:nvSpPr>
        <p:spPr>
          <a:xfrm>
            <a:off x="1202032" y="1124869"/>
            <a:ext cx="6189368" cy="4636551"/>
          </a:xfrm>
          <a:custGeom>
            <a:avLst/>
            <a:gdLst>
              <a:gd name="connsiteX0" fmla="*/ 838200 w 4739640"/>
              <a:gd name="connsiteY0" fmla="*/ 929640 h 3840480"/>
              <a:gd name="connsiteX1" fmla="*/ 0 w 4739640"/>
              <a:gd name="connsiteY1" fmla="*/ 3825240 h 3840480"/>
              <a:gd name="connsiteX2" fmla="*/ 4739640 w 4739640"/>
              <a:gd name="connsiteY2" fmla="*/ 3840480 h 3840480"/>
              <a:gd name="connsiteX3" fmla="*/ 3627120 w 4739640"/>
              <a:gd name="connsiteY3" fmla="*/ 0 h 3840480"/>
              <a:gd name="connsiteX4" fmla="*/ 1066800 w 4739640"/>
              <a:gd name="connsiteY4" fmla="*/ 15240 h 3840480"/>
              <a:gd name="connsiteX5" fmla="*/ 838200 w 4739640"/>
              <a:gd name="connsiteY5" fmla="*/ 929640 h 384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9640" h="3840480">
                <a:moveTo>
                  <a:pt x="838200" y="929640"/>
                </a:moveTo>
                <a:lnTo>
                  <a:pt x="0" y="3825240"/>
                </a:lnTo>
                <a:lnTo>
                  <a:pt x="4739640" y="3840480"/>
                </a:lnTo>
                <a:lnTo>
                  <a:pt x="3627120" y="0"/>
                </a:lnTo>
                <a:lnTo>
                  <a:pt x="1066800" y="15240"/>
                </a:lnTo>
                <a:lnTo>
                  <a:pt x="838200" y="929640"/>
                </a:lnTo>
                <a:close/>
              </a:path>
            </a:pathLst>
          </a:custGeom>
          <a:gradFill>
            <a:gsLst>
              <a:gs pos="2000">
                <a:srgbClr val="052509">
                  <a:alpha val="0"/>
                  <a:lumMod val="90000"/>
                  <a:lumOff val="10000"/>
                </a:srgbClr>
              </a:gs>
              <a:gs pos="50000">
                <a:srgbClr val="2CAA3B">
                  <a:shade val="67500"/>
                  <a:satMod val="115000"/>
                </a:srgbClr>
              </a:gs>
              <a:gs pos="100000">
                <a:srgbClr val="2CAA3B">
                  <a:shade val="100000"/>
                  <a:satMod val="115000"/>
                </a:srgb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6076288" y="1088634"/>
            <a:ext cx="3142448" cy="2185214"/>
          </a:xfrm>
          <a:prstGeom prst="rect">
            <a:avLst/>
          </a:prstGeom>
          <a:noFill/>
        </p:spPr>
        <p:txBody>
          <a:bodyPr wrap="square" rtlCol="0">
            <a:spAutoFit/>
          </a:bodyPr>
          <a:lstStyle/>
          <a:p>
            <a:r>
              <a:rPr lang="en-US" sz="2400" dirty="0" smtClean="0"/>
              <a:t>Minimum Lot Area:</a:t>
            </a:r>
          </a:p>
          <a:p>
            <a:r>
              <a:rPr lang="en-US" sz="4000" dirty="0" smtClean="0"/>
              <a:t> 10,000</a:t>
            </a:r>
            <a:r>
              <a:rPr lang="en-US" sz="2400" dirty="0" smtClean="0"/>
              <a:t> sq. ft.</a:t>
            </a:r>
          </a:p>
          <a:p>
            <a:r>
              <a:rPr lang="en-US" sz="2400" dirty="0" smtClean="0"/>
              <a:t>   Minimum dwelling</a:t>
            </a:r>
          </a:p>
          <a:p>
            <a:r>
              <a:rPr lang="en-US" sz="2400" dirty="0" smtClean="0"/>
              <a:t>    unit size: 550 sq. ft.</a:t>
            </a:r>
          </a:p>
          <a:p>
            <a:r>
              <a:rPr lang="en-US" sz="2400" dirty="0"/>
              <a:t> </a:t>
            </a:r>
            <a:r>
              <a:rPr lang="en-US" sz="2400" dirty="0" smtClean="0"/>
              <a:t>     </a:t>
            </a:r>
            <a:endParaRPr lang="en-US" sz="1400" dirty="0"/>
          </a:p>
        </p:txBody>
      </p:sp>
      <p:sp>
        <p:nvSpPr>
          <p:cNvPr id="10" name="TextBox 9"/>
          <p:cNvSpPr txBox="1"/>
          <p:nvPr/>
        </p:nvSpPr>
        <p:spPr>
          <a:xfrm>
            <a:off x="3544527" y="5682023"/>
            <a:ext cx="1654620" cy="707886"/>
          </a:xfrm>
          <a:prstGeom prst="rect">
            <a:avLst/>
          </a:prstGeom>
          <a:noFill/>
        </p:spPr>
        <p:txBody>
          <a:bodyPr wrap="none" rtlCol="0">
            <a:spAutoFit/>
          </a:bodyPr>
          <a:lstStyle/>
          <a:p>
            <a:r>
              <a:rPr lang="en-US" sz="4000" dirty="0" smtClean="0"/>
              <a:t>80 feet</a:t>
            </a:r>
            <a:endParaRPr lang="en-US" sz="4000" dirty="0"/>
          </a:p>
        </p:txBody>
      </p:sp>
      <p:sp>
        <p:nvSpPr>
          <p:cNvPr id="12" name="TextBox 11"/>
          <p:cNvSpPr txBox="1"/>
          <p:nvPr/>
        </p:nvSpPr>
        <p:spPr>
          <a:xfrm>
            <a:off x="1366471" y="4144220"/>
            <a:ext cx="3806457" cy="892552"/>
          </a:xfrm>
          <a:prstGeom prst="rect">
            <a:avLst/>
          </a:prstGeom>
          <a:noFill/>
        </p:spPr>
        <p:txBody>
          <a:bodyPr wrap="square" rtlCol="0">
            <a:spAutoFit/>
          </a:bodyPr>
          <a:lstStyle/>
          <a:p>
            <a:pPr algn="ctr"/>
            <a:endParaRPr lang="en-US" sz="3600" dirty="0" smtClean="0"/>
          </a:p>
          <a:p>
            <a:pPr algn="ctr"/>
            <a:r>
              <a:rPr lang="en-US" sz="1600" dirty="0" smtClean="0"/>
              <a:t>.</a:t>
            </a:r>
            <a:endParaRPr lang="en-US" sz="1600" dirty="0"/>
          </a:p>
        </p:txBody>
      </p:sp>
      <p:sp>
        <p:nvSpPr>
          <p:cNvPr id="14" name="Right Arrow 13"/>
          <p:cNvSpPr/>
          <p:nvPr/>
        </p:nvSpPr>
        <p:spPr>
          <a:xfrm>
            <a:off x="5229627" y="5969633"/>
            <a:ext cx="2417885"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flipH="1">
            <a:off x="1202032" y="5909105"/>
            <a:ext cx="2150768" cy="267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868778" y="1210174"/>
            <a:ext cx="2423637" cy="1261884"/>
          </a:xfrm>
          <a:prstGeom prst="rect">
            <a:avLst/>
          </a:prstGeom>
          <a:noFill/>
        </p:spPr>
        <p:txBody>
          <a:bodyPr wrap="square" rtlCol="0">
            <a:spAutoFit/>
          </a:bodyPr>
          <a:lstStyle/>
          <a:p>
            <a:r>
              <a:rPr lang="en-US" dirty="0" smtClean="0"/>
              <a:t>Minimum rear</a:t>
            </a:r>
          </a:p>
          <a:p>
            <a:r>
              <a:rPr lang="en-US" dirty="0" smtClean="0"/>
              <a:t>Yard setback</a:t>
            </a:r>
          </a:p>
          <a:p>
            <a:r>
              <a:rPr lang="en-US" sz="4000" dirty="0" smtClean="0"/>
              <a:t>30 feet</a:t>
            </a:r>
            <a:endParaRPr lang="en-US" sz="4000" dirty="0"/>
          </a:p>
        </p:txBody>
      </p:sp>
      <p:sp>
        <p:nvSpPr>
          <p:cNvPr id="20" name="TextBox 19"/>
          <p:cNvSpPr txBox="1"/>
          <p:nvPr/>
        </p:nvSpPr>
        <p:spPr>
          <a:xfrm>
            <a:off x="2111952" y="6176443"/>
            <a:ext cx="4504759" cy="369332"/>
          </a:xfrm>
          <a:prstGeom prst="rect">
            <a:avLst/>
          </a:prstGeom>
          <a:noFill/>
        </p:spPr>
        <p:txBody>
          <a:bodyPr wrap="none" rtlCol="0">
            <a:spAutoFit/>
          </a:bodyPr>
          <a:lstStyle/>
          <a:p>
            <a:r>
              <a:rPr lang="en-US" dirty="0" smtClean="0"/>
              <a:t>Minimum lot width measured at frontage </a:t>
            </a:r>
            <a:endParaRPr lang="en-US" dirty="0"/>
          </a:p>
        </p:txBody>
      </p:sp>
      <p:sp>
        <p:nvSpPr>
          <p:cNvPr id="21" name="Left-Right Arrow 20"/>
          <p:cNvSpPr/>
          <p:nvPr/>
        </p:nvSpPr>
        <p:spPr>
          <a:xfrm>
            <a:off x="5759150" y="3627690"/>
            <a:ext cx="1022649"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818742" y="3107759"/>
            <a:ext cx="1191657" cy="707886"/>
          </a:xfrm>
          <a:prstGeom prst="rect">
            <a:avLst/>
          </a:prstGeom>
          <a:noFill/>
        </p:spPr>
        <p:txBody>
          <a:bodyPr wrap="square" rtlCol="0">
            <a:spAutoFit/>
          </a:bodyPr>
          <a:lstStyle/>
          <a:p>
            <a:r>
              <a:rPr lang="en-US" sz="4000" dirty="0" smtClean="0"/>
              <a:t>10’</a:t>
            </a:r>
            <a:endParaRPr lang="en-US" sz="4000" dirty="0"/>
          </a:p>
        </p:txBody>
      </p:sp>
      <p:sp>
        <p:nvSpPr>
          <p:cNvPr id="23" name="Can 22"/>
          <p:cNvSpPr/>
          <p:nvPr/>
        </p:nvSpPr>
        <p:spPr>
          <a:xfrm>
            <a:off x="2286333" y="3943459"/>
            <a:ext cx="456978" cy="1057701"/>
          </a:xfrm>
          <a:prstGeom prst="can">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926" y="4590496"/>
            <a:ext cx="70701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1731391" y="3943459"/>
            <a:ext cx="583814" cy="707886"/>
          </a:xfrm>
          <a:prstGeom prst="rect">
            <a:avLst/>
          </a:prstGeom>
          <a:noFill/>
        </p:spPr>
        <p:txBody>
          <a:bodyPr wrap="none" rtlCol="0">
            <a:spAutoFit/>
          </a:bodyPr>
          <a:lstStyle/>
          <a:p>
            <a:r>
              <a:rPr lang="en-US" sz="4000" dirty="0" smtClean="0"/>
              <a:t>5’</a:t>
            </a:r>
            <a:endParaRPr lang="en-US" sz="4000" dirty="0"/>
          </a:p>
        </p:txBody>
      </p:sp>
      <p:sp>
        <p:nvSpPr>
          <p:cNvPr id="25" name="TextBox 24"/>
          <p:cNvSpPr txBox="1"/>
          <p:nvPr/>
        </p:nvSpPr>
        <p:spPr>
          <a:xfrm>
            <a:off x="99188" y="3870006"/>
            <a:ext cx="1627369" cy="1754326"/>
          </a:xfrm>
          <a:prstGeom prst="rect">
            <a:avLst/>
          </a:prstGeom>
          <a:noFill/>
        </p:spPr>
        <p:txBody>
          <a:bodyPr wrap="none" rtlCol="0">
            <a:spAutoFit/>
          </a:bodyPr>
          <a:lstStyle/>
          <a:p>
            <a:r>
              <a:rPr lang="en-US" dirty="0" smtClean="0"/>
              <a:t>Accessory use</a:t>
            </a:r>
          </a:p>
          <a:p>
            <a:r>
              <a:rPr lang="en-US" dirty="0" smtClean="0"/>
              <a:t>or structure</a:t>
            </a:r>
          </a:p>
          <a:p>
            <a:r>
              <a:rPr lang="en-US" dirty="0" smtClean="0"/>
              <a:t>will have a</a:t>
            </a:r>
          </a:p>
          <a:p>
            <a:r>
              <a:rPr lang="en-US" dirty="0" smtClean="0"/>
              <a:t>minimum</a:t>
            </a:r>
          </a:p>
          <a:p>
            <a:r>
              <a:rPr lang="en-US" dirty="0" smtClean="0"/>
              <a:t>5 foot</a:t>
            </a:r>
          </a:p>
          <a:p>
            <a:r>
              <a:rPr lang="en-US" dirty="0" smtClean="0"/>
              <a:t>setback</a:t>
            </a:r>
            <a:endParaRPr lang="en-US" dirty="0"/>
          </a:p>
        </p:txBody>
      </p:sp>
      <p:sp>
        <p:nvSpPr>
          <p:cNvPr id="26" name="TextBox 25"/>
          <p:cNvSpPr txBox="1"/>
          <p:nvPr/>
        </p:nvSpPr>
        <p:spPr>
          <a:xfrm>
            <a:off x="7002156" y="3619470"/>
            <a:ext cx="1693092" cy="646331"/>
          </a:xfrm>
          <a:prstGeom prst="rect">
            <a:avLst/>
          </a:prstGeom>
          <a:noFill/>
        </p:spPr>
        <p:txBody>
          <a:bodyPr wrap="none" rtlCol="0">
            <a:spAutoFit/>
          </a:bodyPr>
          <a:lstStyle/>
          <a:p>
            <a:r>
              <a:rPr lang="en-US" dirty="0" smtClean="0"/>
              <a:t>Minimum side</a:t>
            </a:r>
          </a:p>
          <a:p>
            <a:r>
              <a:rPr lang="en-US" dirty="0" smtClean="0"/>
              <a:t> yard setback</a:t>
            </a:r>
            <a:endParaRPr lang="en-US" dirty="0"/>
          </a:p>
        </p:txBody>
      </p:sp>
      <p:sp>
        <p:nvSpPr>
          <p:cNvPr id="27" name="Up-Down Arrow 26"/>
          <p:cNvSpPr/>
          <p:nvPr/>
        </p:nvSpPr>
        <p:spPr>
          <a:xfrm>
            <a:off x="4584103" y="1124869"/>
            <a:ext cx="488709" cy="1286177"/>
          </a:xfrm>
          <a:prstGeom prst="upDownArrow">
            <a:avLst/>
          </a:prstGeom>
          <a:solidFill>
            <a:schemeClr val="tx2">
              <a:lumMod val="9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Up-Down Arrow 30"/>
          <p:cNvSpPr/>
          <p:nvPr/>
        </p:nvSpPr>
        <p:spPr>
          <a:xfrm>
            <a:off x="3531594" y="4535493"/>
            <a:ext cx="488709" cy="118033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4020303" y="4565849"/>
            <a:ext cx="3834255" cy="1200329"/>
          </a:xfrm>
          <a:prstGeom prst="rect">
            <a:avLst/>
          </a:prstGeom>
          <a:noFill/>
        </p:spPr>
        <p:txBody>
          <a:bodyPr wrap="none" rtlCol="0">
            <a:spAutoFit/>
          </a:bodyPr>
          <a:lstStyle/>
          <a:p>
            <a:r>
              <a:rPr lang="en-US" sz="4000" dirty="0" smtClean="0"/>
              <a:t>25 feet </a:t>
            </a:r>
            <a:r>
              <a:rPr lang="en-US" sz="2000" dirty="0" smtClean="0"/>
              <a:t>front yard setback</a:t>
            </a:r>
          </a:p>
          <a:p>
            <a:r>
              <a:rPr lang="en-US" sz="1600" dirty="0" smtClean="0"/>
              <a:t>Or in-line with main structure,</a:t>
            </a:r>
          </a:p>
          <a:p>
            <a:r>
              <a:rPr lang="en-US" sz="1600" dirty="0" smtClean="0"/>
              <a:t>or neighboring adjacent buildings</a:t>
            </a:r>
            <a:endParaRPr lang="en-US" sz="1600" dirty="0"/>
          </a:p>
        </p:txBody>
      </p:sp>
      <p:sp>
        <p:nvSpPr>
          <p:cNvPr id="29" name="TextBox 28"/>
          <p:cNvSpPr txBox="1"/>
          <p:nvPr/>
        </p:nvSpPr>
        <p:spPr>
          <a:xfrm>
            <a:off x="143510" y="1124869"/>
            <a:ext cx="2335319" cy="1754326"/>
          </a:xfrm>
          <a:prstGeom prst="rect">
            <a:avLst/>
          </a:prstGeom>
          <a:noFill/>
        </p:spPr>
        <p:txBody>
          <a:bodyPr wrap="none" rtlCol="0">
            <a:spAutoFit/>
          </a:bodyPr>
          <a:lstStyle/>
          <a:p>
            <a:r>
              <a:rPr lang="en-US" dirty="0" smtClean="0"/>
              <a:t>When two rear yards</a:t>
            </a:r>
          </a:p>
          <a:p>
            <a:r>
              <a:rPr lang="en-US" dirty="0" smtClean="0"/>
              <a:t>meet, each owner’s</a:t>
            </a:r>
          </a:p>
          <a:p>
            <a:r>
              <a:rPr lang="en-US" dirty="0" smtClean="0"/>
              <a:t>building must set</a:t>
            </a:r>
          </a:p>
          <a:p>
            <a:r>
              <a:rPr lang="en-US" dirty="0" smtClean="0"/>
              <a:t>back 15 feet from</a:t>
            </a:r>
          </a:p>
          <a:p>
            <a:r>
              <a:rPr lang="en-US" dirty="0" smtClean="0"/>
              <a:t>the rear property</a:t>
            </a:r>
          </a:p>
          <a:p>
            <a:r>
              <a:rPr lang="en-US" dirty="0" smtClean="0"/>
              <a:t>line.</a:t>
            </a:r>
            <a:endParaRPr lang="en-US" dirty="0"/>
          </a:p>
        </p:txBody>
      </p:sp>
      <p:pic>
        <p:nvPicPr>
          <p:cNvPr id="2050" name="Picture 2" descr="C:\Users\dad\AppData\Local\Microsoft\Windows\Temporary Internet Files\Content.IE5\RNK2V3S3\MC9003910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0054" y="2535924"/>
            <a:ext cx="2621279" cy="2029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45666" y="433161"/>
            <a:ext cx="4835939" cy="646331"/>
          </a:xfrm>
          <a:prstGeom prst="rect">
            <a:avLst/>
          </a:prstGeom>
          <a:noFill/>
        </p:spPr>
        <p:txBody>
          <a:bodyPr wrap="none" rtlCol="0">
            <a:spAutoFit/>
          </a:bodyPr>
          <a:lstStyle/>
          <a:p>
            <a:r>
              <a:rPr lang="en-US" sz="3600" dirty="0" smtClean="0"/>
              <a:t>Two-Family Dwellings</a:t>
            </a:r>
            <a:endParaRPr lang="en-US" sz="3600" dirty="0"/>
          </a:p>
        </p:txBody>
      </p:sp>
      <p:sp>
        <p:nvSpPr>
          <p:cNvPr id="8" name="TextBox 7"/>
          <p:cNvSpPr txBox="1"/>
          <p:nvPr/>
        </p:nvSpPr>
        <p:spPr>
          <a:xfrm>
            <a:off x="3031609" y="3107759"/>
            <a:ext cx="2665443" cy="1077218"/>
          </a:xfrm>
          <a:prstGeom prst="rect">
            <a:avLst/>
          </a:prstGeom>
          <a:noFill/>
        </p:spPr>
        <p:txBody>
          <a:bodyPr wrap="square" rtlCol="0">
            <a:spAutoFit/>
          </a:bodyPr>
          <a:lstStyle/>
          <a:p>
            <a:r>
              <a:rPr lang="en-US" dirty="0" smtClean="0"/>
              <a:t>     Maximum Lot</a:t>
            </a:r>
          </a:p>
          <a:p>
            <a:r>
              <a:rPr lang="en-US" dirty="0" smtClean="0"/>
              <a:t>     Coverage by house</a:t>
            </a:r>
          </a:p>
          <a:p>
            <a:r>
              <a:rPr lang="en-US" sz="2800" dirty="0" smtClean="0"/>
              <a:t>   35%</a:t>
            </a:r>
            <a:endParaRPr lang="en-US" sz="2800" dirty="0"/>
          </a:p>
        </p:txBody>
      </p:sp>
      <p:sp>
        <p:nvSpPr>
          <p:cNvPr id="30" name="Right Arrow 29">
            <a:hlinkClick r:id="rId4" action="ppaction://hlinksldjump"/>
          </p:cNvPr>
          <p:cNvSpPr/>
          <p:nvPr/>
        </p:nvSpPr>
        <p:spPr>
          <a:xfrm>
            <a:off x="8534399" y="6186974"/>
            <a:ext cx="433565"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454785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5694" y="244281"/>
            <a:ext cx="3748527" cy="369332"/>
          </a:xfrm>
          <a:prstGeom prst="rect">
            <a:avLst/>
          </a:prstGeom>
          <a:noFill/>
        </p:spPr>
        <p:txBody>
          <a:bodyPr wrap="none" rtlCol="0">
            <a:spAutoFit/>
          </a:bodyPr>
          <a:lstStyle/>
          <a:p>
            <a:r>
              <a:rPr lang="en-US" dirty="0" smtClean="0"/>
              <a:t>Single and Two-Family Residential</a:t>
            </a:r>
            <a:endParaRPr lang="en-US" dirty="0"/>
          </a:p>
        </p:txBody>
      </p:sp>
      <p:sp>
        <p:nvSpPr>
          <p:cNvPr id="4" name="TextBox 3"/>
          <p:cNvSpPr txBox="1"/>
          <p:nvPr/>
        </p:nvSpPr>
        <p:spPr>
          <a:xfrm>
            <a:off x="261429" y="28838"/>
            <a:ext cx="1312551" cy="1200329"/>
          </a:xfrm>
          <a:prstGeom prst="rect">
            <a:avLst/>
          </a:prstGeom>
          <a:noFill/>
        </p:spPr>
        <p:txBody>
          <a:bodyPr wrap="square" rtlCol="0">
            <a:spAutoFit/>
          </a:bodyPr>
          <a:lstStyle/>
          <a:p>
            <a:r>
              <a:rPr lang="en-US" sz="7200" dirty="0" smtClean="0">
                <a:solidFill>
                  <a:srgbClr val="FFC000"/>
                </a:solidFill>
              </a:rPr>
              <a:t>R3</a:t>
            </a:r>
            <a:endParaRPr lang="en-US" sz="7200" dirty="0">
              <a:solidFill>
                <a:srgbClr val="FFC000"/>
              </a:solidFill>
            </a:endParaRPr>
          </a:p>
        </p:txBody>
      </p:sp>
      <p:sp>
        <p:nvSpPr>
          <p:cNvPr id="5" name="TextBox 4"/>
          <p:cNvSpPr txBox="1"/>
          <p:nvPr/>
        </p:nvSpPr>
        <p:spPr>
          <a:xfrm>
            <a:off x="64107" y="6444734"/>
            <a:ext cx="1959191" cy="369332"/>
          </a:xfrm>
          <a:prstGeom prst="rect">
            <a:avLst/>
          </a:prstGeom>
          <a:noFill/>
        </p:spPr>
        <p:txBody>
          <a:bodyPr wrap="none" rtlCol="0">
            <a:spAutoFit/>
          </a:bodyPr>
          <a:lstStyle/>
          <a:p>
            <a:r>
              <a:rPr lang="en-US" dirty="0" smtClean="0"/>
              <a:t>325-8     p.325:19  </a:t>
            </a:r>
            <a:endParaRPr lang="en-US" dirty="0"/>
          </a:p>
        </p:txBody>
      </p:sp>
      <p:sp>
        <p:nvSpPr>
          <p:cNvPr id="7" name="Freeform 6"/>
          <p:cNvSpPr/>
          <p:nvPr/>
        </p:nvSpPr>
        <p:spPr>
          <a:xfrm>
            <a:off x="1202032" y="1124869"/>
            <a:ext cx="6189368" cy="4636551"/>
          </a:xfrm>
          <a:custGeom>
            <a:avLst/>
            <a:gdLst>
              <a:gd name="connsiteX0" fmla="*/ 838200 w 4739640"/>
              <a:gd name="connsiteY0" fmla="*/ 929640 h 3840480"/>
              <a:gd name="connsiteX1" fmla="*/ 0 w 4739640"/>
              <a:gd name="connsiteY1" fmla="*/ 3825240 h 3840480"/>
              <a:gd name="connsiteX2" fmla="*/ 4739640 w 4739640"/>
              <a:gd name="connsiteY2" fmla="*/ 3840480 h 3840480"/>
              <a:gd name="connsiteX3" fmla="*/ 3627120 w 4739640"/>
              <a:gd name="connsiteY3" fmla="*/ 0 h 3840480"/>
              <a:gd name="connsiteX4" fmla="*/ 1066800 w 4739640"/>
              <a:gd name="connsiteY4" fmla="*/ 15240 h 3840480"/>
              <a:gd name="connsiteX5" fmla="*/ 838200 w 4739640"/>
              <a:gd name="connsiteY5" fmla="*/ 929640 h 384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9640" h="3840480">
                <a:moveTo>
                  <a:pt x="838200" y="929640"/>
                </a:moveTo>
                <a:lnTo>
                  <a:pt x="0" y="3825240"/>
                </a:lnTo>
                <a:lnTo>
                  <a:pt x="4739640" y="3840480"/>
                </a:lnTo>
                <a:lnTo>
                  <a:pt x="3627120" y="0"/>
                </a:lnTo>
                <a:lnTo>
                  <a:pt x="1066800" y="15240"/>
                </a:lnTo>
                <a:lnTo>
                  <a:pt x="838200" y="929640"/>
                </a:lnTo>
                <a:close/>
              </a:path>
            </a:pathLst>
          </a:custGeom>
          <a:gradFill>
            <a:gsLst>
              <a:gs pos="2000">
                <a:srgbClr val="052509">
                  <a:alpha val="0"/>
                  <a:lumMod val="90000"/>
                  <a:lumOff val="10000"/>
                </a:srgbClr>
              </a:gs>
              <a:gs pos="50000">
                <a:srgbClr val="2CAA3B">
                  <a:shade val="67500"/>
                  <a:satMod val="115000"/>
                </a:srgbClr>
              </a:gs>
              <a:gs pos="100000">
                <a:srgbClr val="2CAA3B">
                  <a:shade val="100000"/>
                  <a:satMod val="115000"/>
                </a:srgb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6076288" y="1088634"/>
            <a:ext cx="3142448" cy="2554545"/>
          </a:xfrm>
          <a:prstGeom prst="rect">
            <a:avLst/>
          </a:prstGeom>
          <a:noFill/>
        </p:spPr>
        <p:txBody>
          <a:bodyPr wrap="square" rtlCol="0">
            <a:spAutoFit/>
          </a:bodyPr>
          <a:lstStyle/>
          <a:p>
            <a:r>
              <a:rPr lang="en-US" sz="2400" dirty="0" smtClean="0"/>
              <a:t>Minimum Lot Area:</a:t>
            </a:r>
          </a:p>
          <a:p>
            <a:r>
              <a:rPr lang="en-US" sz="4000" dirty="0" smtClean="0"/>
              <a:t> 12,000</a:t>
            </a:r>
            <a:r>
              <a:rPr lang="en-US" sz="2400" dirty="0" smtClean="0"/>
              <a:t> sq. ft.</a:t>
            </a:r>
          </a:p>
          <a:p>
            <a:r>
              <a:rPr lang="en-US" sz="2400" dirty="0" smtClean="0"/>
              <a:t>   Minimum dwelling</a:t>
            </a:r>
          </a:p>
          <a:p>
            <a:r>
              <a:rPr lang="en-US" sz="2400" dirty="0" smtClean="0"/>
              <a:t>    unit size:</a:t>
            </a:r>
          </a:p>
          <a:p>
            <a:r>
              <a:rPr lang="en-US" sz="2400" dirty="0"/>
              <a:t> </a:t>
            </a:r>
            <a:r>
              <a:rPr lang="en-US" sz="2400" dirty="0" smtClean="0"/>
              <a:t>       3,000 sq. ft.</a:t>
            </a:r>
          </a:p>
          <a:p>
            <a:r>
              <a:rPr lang="en-US" sz="2400" dirty="0"/>
              <a:t> </a:t>
            </a:r>
            <a:r>
              <a:rPr lang="en-US" sz="2400" dirty="0" smtClean="0"/>
              <a:t>     </a:t>
            </a:r>
            <a:endParaRPr lang="en-US" sz="1400" dirty="0"/>
          </a:p>
        </p:txBody>
      </p:sp>
      <p:sp>
        <p:nvSpPr>
          <p:cNvPr id="10" name="TextBox 9"/>
          <p:cNvSpPr txBox="1"/>
          <p:nvPr/>
        </p:nvSpPr>
        <p:spPr>
          <a:xfrm>
            <a:off x="3408779" y="5682023"/>
            <a:ext cx="1911101" cy="707886"/>
          </a:xfrm>
          <a:prstGeom prst="rect">
            <a:avLst/>
          </a:prstGeom>
          <a:noFill/>
        </p:spPr>
        <p:txBody>
          <a:bodyPr wrap="none" rtlCol="0">
            <a:spAutoFit/>
          </a:bodyPr>
          <a:lstStyle/>
          <a:p>
            <a:r>
              <a:rPr lang="en-US" sz="4000" dirty="0" smtClean="0"/>
              <a:t>100 feet</a:t>
            </a:r>
            <a:endParaRPr lang="en-US" sz="4000" dirty="0"/>
          </a:p>
        </p:txBody>
      </p:sp>
      <p:sp>
        <p:nvSpPr>
          <p:cNvPr id="12" name="TextBox 11"/>
          <p:cNvSpPr txBox="1"/>
          <p:nvPr/>
        </p:nvSpPr>
        <p:spPr>
          <a:xfrm>
            <a:off x="1366471" y="4144220"/>
            <a:ext cx="3806457" cy="892552"/>
          </a:xfrm>
          <a:prstGeom prst="rect">
            <a:avLst/>
          </a:prstGeom>
          <a:noFill/>
        </p:spPr>
        <p:txBody>
          <a:bodyPr wrap="square" rtlCol="0">
            <a:spAutoFit/>
          </a:bodyPr>
          <a:lstStyle/>
          <a:p>
            <a:pPr algn="ctr"/>
            <a:endParaRPr lang="en-US" sz="3600" dirty="0" smtClean="0"/>
          </a:p>
          <a:p>
            <a:pPr algn="ctr"/>
            <a:r>
              <a:rPr lang="en-US" sz="1600" dirty="0" smtClean="0"/>
              <a:t>.</a:t>
            </a:r>
            <a:endParaRPr lang="en-US" sz="1600" dirty="0"/>
          </a:p>
        </p:txBody>
      </p:sp>
      <p:sp>
        <p:nvSpPr>
          <p:cNvPr id="14" name="Right Arrow 13"/>
          <p:cNvSpPr/>
          <p:nvPr/>
        </p:nvSpPr>
        <p:spPr>
          <a:xfrm>
            <a:off x="5455628" y="5969633"/>
            <a:ext cx="2013208" cy="2068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flipH="1">
            <a:off x="1202032" y="5909105"/>
            <a:ext cx="2150768" cy="267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868778" y="1210174"/>
            <a:ext cx="2423637" cy="1261884"/>
          </a:xfrm>
          <a:prstGeom prst="rect">
            <a:avLst/>
          </a:prstGeom>
          <a:noFill/>
        </p:spPr>
        <p:txBody>
          <a:bodyPr wrap="square" rtlCol="0">
            <a:spAutoFit/>
          </a:bodyPr>
          <a:lstStyle/>
          <a:p>
            <a:r>
              <a:rPr lang="en-US" dirty="0" smtClean="0"/>
              <a:t>Minimum rear</a:t>
            </a:r>
          </a:p>
          <a:p>
            <a:r>
              <a:rPr lang="en-US" dirty="0" smtClean="0"/>
              <a:t>Yard setback</a:t>
            </a:r>
          </a:p>
          <a:p>
            <a:r>
              <a:rPr lang="en-US" sz="4000" dirty="0" smtClean="0"/>
              <a:t>30 feet</a:t>
            </a:r>
            <a:endParaRPr lang="en-US" sz="4000" dirty="0"/>
          </a:p>
        </p:txBody>
      </p:sp>
      <p:sp>
        <p:nvSpPr>
          <p:cNvPr id="20" name="TextBox 19"/>
          <p:cNvSpPr txBox="1"/>
          <p:nvPr/>
        </p:nvSpPr>
        <p:spPr>
          <a:xfrm>
            <a:off x="2111952" y="6176443"/>
            <a:ext cx="4504759" cy="369332"/>
          </a:xfrm>
          <a:prstGeom prst="rect">
            <a:avLst/>
          </a:prstGeom>
          <a:noFill/>
        </p:spPr>
        <p:txBody>
          <a:bodyPr wrap="none" rtlCol="0">
            <a:spAutoFit/>
          </a:bodyPr>
          <a:lstStyle/>
          <a:p>
            <a:r>
              <a:rPr lang="en-US" dirty="0" smtClean="0"/>
              <a:t>Minimum lot width measured at frontage </a:t>
            </a:r>
            <a:endParaRPr lang="en-US" dirty="0"/>
          </a:p>
        </p:txBody>
      </p:sp>
      <p:sp>
        <p:nvSpPr>
          <p:cNvPr id="21" name="Left-Right Arrow 20"/>
          <p:cNvSpPr/>
          <p:nvPr/>
        </p:nvSpPr>
        <p:spPr>
          <a:xfrm>
            <a:off x="5759150" y="3627690"/>
            <a:ext cx="1022649"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818742" y="3107759"/>
            <a:ext cx="1191657" cy="707886"/>
          </a:xfrm>
          <a:prstGeom prst="rect">
            <a:avLst/>
          </a:prstGeom>
          <a:noFill/>
        </p:spPr>
        <p:txBody>
          <a:bodyPr wrap="square" rtlCol="0">
            <a:spAutoFit/>
          </a:bodyPr>
          <a:lstStyle/>
          <a:p>
            <a:r>
              <a:rPr lang="en-US" sz="4000" dirty="0" smtClean="0"/>
              <a:t>10’</a:t>
            </a:r>
            <a:endParaRPr lang="en-US" sz="4000" dirty="0"/>
          </a:p>
        </p:txBody>
      </p:sp>
      <p:sp>
        <p:nvSpPr>
          <p:cNvPr id="23" name="Can 22"/>
          <p:cNvSpPr/>
          <p:nvPr/>
        </p:nvSpPr>
        <p:spPr>
          <a:xfrm>
            <a:off x="2286333" y="3943459"/>
            <a:ext cx="456978" cy="1057701"/>
          </a:xfrm>
          <a:prstGeom prst="can">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926" y="4590496"/>
            <a:ext cx="70701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1731391" y="3943459"/>
            <a:ext cx="583814" cy="707886"/>
          </a:xfrm>
          <a:prstGeom prst="rect">
            <a:avLst/>
          </a:prstGeom>
          <a:noFill/>
        </p:spPr>
        <p:txBody>
          <a:bodyPr wrap="none" rtlCol="0">
            <a:spAutoFit/>
          </a:bodyPr>
          <a:lstStyle/>
          <a:p>
            <a:r>
              <a:rPr lang="en-US" sz="4000" dirty="0" smtClean="0"/>
              <a:t>5’</a:t>
            </a:r>
            <a:endParaRPr lang="en-US" sz="4000" dirty="0"/>
          </a:p>
        </p:txBody>
      </p:sp>
      <p:sp>
        <p:nvSpPr>
          <p:cNvPr id="25" name="TextBox 24"/>
          <p:cNvSpPr txBox="1"/>
          <p:nvPr/>
        </p:nvSpPr>
        <p:spPr>
          <a:xfrm>
            <a:off x="99188" y="3870006"/>
            <a:ext cx="1627369" cy="1754326"/>
          </a:xfrm>
          <a:prstGeom prst="rect">
            <a:avLst/>
          </a:prstGeom>
          <a:noFill/>
        </p:spPr>
        <p:txBody>
          <a:bodyPr wrap="none" rtlCol="0">
            <a:spAutoFit/>
          </a:bodyPr>
          <a:lstStyle/>
          <a:p>
            <a:r>
              <a:rPr lang="en-US" dirty="0" smtClean="0"/>
              <a:t>Accessory use</a:t>
            </a:r>
          </a:p>
          <a:p>
            <a:r>
              <a:rPr lang="en-US" dirty="0" smtClean="0"/>
              <a:t>or structure</a:t>
            </a:r>
          </a:p>
          <a:p>
            <a:r>
              <a:rPr lang="en-US" dirty="0" smtClean="0"/>
              <a:t>will have a</a:t>
            </a:r>
          </a:p>
          <a:p>
            <a:r>
              <a:rPr lang="en-US" dirty="0" smtClean="0"/>
              <a:t>minimum</a:t>
            </a:r>
          </a:p>
          <a:p>
            <a:r>
              <a:rPr lang="en-US" dirty="0" smtClean="0"/>
              <a:t>5 foot</a:t>
            </a:r>
          </a:p>
          <a:p>
            <a:r>
              <a:rPr lang="en-US" dirty="0" smtClean="0"/>
              <a:t>setback</a:t>
            </a:r>
            <a:endParaRPr lang="en-US" dirty="0"/>
          </a:p>
        </p:txBody>
      </p:sp>
      <p:sp>
        <p:nvSpPr>
          <p:cNvPr id="26" name="TextBox 25"/>
          <p:cNvSpPr txBox="1"/>
          <p:nvPr/>
        </p:nvSpPr>
        <p:spPr>
          <a:xfrm>
            <a:off x="7002156" y="3619470"/>
            <a:ext cx="1693092" cy="646331"/>
          </a:xfrm>
          <a:prstGeom prst="rect">
            <a:avLst/>
          </a:prstGeom>
          <a:noFill/>
        </p:spPr>
        <p:txBody>
          <a:bodyPr wrap="none" rtlCol="0">
            <a:spAutoFit/>
          </a:bodyPr>
          <a:lstStyle/>
          <a:p>
            <a:r>
              <a:rPr lang="en-US" dirty="0" smtClean="0"/>
              <a:t>Minimum side</a:t>
            </a:r>
          </a:p>
          <a:p>
            <a:r>
              <a:rPr lang="en-US" dirty="0" smtClean="0"/>
              <a:t> yard setback</a:t>
            </a:r>
            <a:endParaRPr lang="en-US" dirty="0"/>
          </a:p>
        </p:txBody>
      </p:sp>
      <p:sp>
        <p:nvSpPr>
          <p:cNvPr id="27" name="Up-Down Arrow 26"/>
          <p:cNvSpPr/>
          <p:nvPr/>
        </p:nvSpPr>
        <p:spPr>
          <a:xfrm>
            <a:off x="4584103" y="1124869"/>
            <a:ext cx="488709" cy="1286177"/>
          </a:xfrm>
          <a:prstGeom prst="upDownArrow">
            <a:avLst/>
          </a:prstGeom>
          <a:solidFill>
            <a:schemeClr val="tx2">
              <a:lumMod val="9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Up-Down Arrow 30"/>
          <p:cNvSpPr/>
          <p:nvPr/>
        </p:nvSpPr>
        <p:spPr>
          <a:xfrm>
            <a:off x="3531594" y="4535493"/>
            <a:ext cx="488709" cy="118033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4020303" y="4565849"/>
            <a:ext cx="3834255" cy="1200329"/>
          </a:xfrm>
          <a:prstGeom prst="rect">
            <a:avLst/>
          </a:prstGeom>
          <a:noFill/>
        </p:spPr>
        <p:txBody>
          <a:bodyPr wrap="none" rtlCol="0">
            <a:spAutoFit/>
          </a:bodyPr>
          <a:lstStyle/>
          <a:p>
            <a:r>
              <a:rPr lang="en-US" sz="4000" dirty="0" smtClean="0"/>
              <a:t>25 feet </a:t>
            </a:r>
            <a:r>
              <a:rPr lang="en-US" sz="2000" dirty="0" smtClean="0"/>
              <a:t>front yard setback</a:t>
            </a:r>
          </a:p>
          <a:p>
            <a:r>
              <a:rPr lang="en-US" sz="1600" dirty="0" smtClean="0"/>
              <a:t>Or in-line with main structure,</a:t>
            </a:r>
          </a:p>
          <a:p>
            <a:r>
              <a:rPr lang="en-US" sz="1600" dirty="0" smtClean="0"/>
              <a:t>or neighboring adjacent buildings</a:t>
            </a:r>
            <a:endParaRPr lang="en-US" sz="1600" dirty="0"/>
          </a:p>
        </p:txBody>
      </p:sp>
      <p:sp>
        <p:nvSpPr>
          <p:cNvPr id="29" name="TextBox 28"/>
          <p:cNvSpPr txBox="1"/>
          <p:nvPr/>
        </p:nvSpPr>
        <p:spPr>
          <a:xfrm>
            <a:off x="143510" y="1124869"/>
            <a:ext cx="2335319" cy="1754326"/>
          </a:xfrm>
          <a:prstGeom prst="rect">
            <a:avLst/>
          </a:prstGeom>
          <a:noFill/>
        </p:spPr>
        <p:txBody>
          <a:bodyPr wrap="none" rtlCol="0">
            <a:spAutoFit/>
          </a:bodyPr>
          <a:lstStyle/>
          <a:p>
            <a:r>
              <a:rPr lang="en-US" dirty="0" smtClean="0"/>
              <a:t>When two rear yards</a:t>
            </a:r>
          </a:p>
          <a:p>
            <a:r>
              <a:rPr lang="en-US" dirty="0" smtClean="0"/>
              <a:t>meet, each owner’s</a:t>
            </a:r>
          </a:p>
          <a:p>
            <a:r>
              <a:rPr lang="en-US" dirty="0" smtClean="0"/>
              <a:t>building must set</a:t>
            </a:r>
          </a:p>
          <a:p>
            <a:r>
              <a:rPr lang="en-US" dirty="0" smtClean="0"/>
              <a:t>back 15 feet from</a:t>
            </a:r>
          </a:p>
          <a:p>
            <a:r>
              <a:rPr lang="en-US" dirty="0" smtClean="0"/>
              <a:t>the rear property</a:t>
            </a:r>
          </a:p>
          <a:p>
            <a:r>
              <a:rPr lang="en-US" dirty="0" smtClean="0"/>
              <a:t>line.</a:t>
            </a:r>
            <a:endParaRPr lang="en-US" dirty="0"/>
          </a:p>
        </p:txBody>
      </p:sp>
      <p:pic>
        <p:nvPicPr>
          <p:cNvPr id="2050" name="Picture 2" descr="C:\Users\dad\AppData\Local\Microsoft\Windows\Temporary Internet Files\Content.IE5\RNK2V3S3\MC9003910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0054" y="2535924"/>
            <a:ext cx="2621279" cy="2029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45666" y="433161"/>
            <a:ext cx="5723170" cy="646331"/>
          </a:xfrm>
          <a:prstGeom prst="rect">
            <a:avLst/>
          </a:prstGeom>
          <a:noFill/>
        </p:spPr>
        <p:txBody>
          <a:bodyPr wrap="none" rtlCol="0">
            <a:spAutoFit/>
          </a:bodyPr>
          <a:lstStyle/>
          <a:p>
            <a:r>
              <a:rPr lang="en-US" sz="3600" dirty="0" smtClean="0"/>
              <a:t>Multiple-Family Dwellings</a:t>
            </a:r>
            <a:endParaRPr lang="en-US" sz="3600" dirty="0"/>
          </a:p>
        </p:txBody>
      </p:sp>
      <p:sp>
        <p:nvSpPr>
          <p:cNvPr id="8" name="TextBox 7"/>
          <p:cNvSpPr txBox="1"/>
          <p:nvPr/>
        </p:nvSpPr>
        <p:spPr>
          <a:xfrm>
            <a:off x="3031609" y="3107759"/>
            <a:ext cx="2665443" cy="1077218"/>
          </a:xfrm>
          <a:prstGeom prst="rect">
            <a:avLst/>
          </a:prstGeom>
          <a:noFill/>
        </p:spPr>
        <p:txBody>
          <a:bodyPr wrap="square" rtlCol="0">
            <a:spAutoFit/>
          </a:bodyPr>
          <a:lstStyle/>
          <a:p>
            <a:r>
              <a:rPr lang="en-US" dirty="0" smtClean="0"/>
              <a:t>     Maximum Lot</a:t>
            </a:r>
          </a:p>
          <a:p>
            <a:r>
              <a:rPr lang="en-US" dirty="0" smtClean="0"/>
              <a:t>     Coverage by house</a:t>
            </a:r>
          </a:p>
          <a:p>
            <a:r>
              <a:rPr lang="en-US" sz="2800" dirty="0" smtClean="0"/>
              <a:t>   35%</a:t>
            </a:r>
            <a:endParaRPr lang="en-US" sz="2800" dirty="0"/>
          </a:p>
        </p:txBody>
      </p:sp>
      <p:sp>
        <p:nvSpPr>
          <p:cNvPr id="30" name="Right Arrow 29">
            <a:hlinkClick r:id="rId4" action="ppaction://hlinksldjump"/>
          </p:cNvPr>
          <p:cNvSpPr/>
          <p:nvPr/>
        </p:nvSpPr>
        <p:spPr>
          <a:xfrm>
            <a:off x="8534399" y="6186974"/>
            <a:ext cx="433565"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092" y="2986970"/>
            <a:ext cx="1539466"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32269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0822" y="244280"/>
            <a:ext cx="6523132" cy="584775"/>
          </a:xfrm>
          <a:prstGeom prst="rect">
            <a:avLst/>
          </a:prstGeom>
          <a:noFill/>
        </p:spPr>
        <p:txBody>
          <a:bodyPr wrap="none" rtlCol="0">
            <a:spAutoFit/>
          </a:bodyPr>
          <a:lstStyle/>
          <a:p>
            <a:r>
              <a:rPr lang="en-US" sz="3200" dirty="0" smtClean="0"/>
              <a:t>Single and Two-Family Residential</a:t>
            </a:r>
            <a:endParaRPr lang="en-US" sz="3200" dirty="0"/>
          </a:p>
        </p:txBody>
      </p:sp>
      <p:sp>
        <p:nvSpPr>
          <p:cNvPr id="4" name="TextBox 3"/>
          <p:cNvSpPr txBox="1"/>
          <p:nvPr/>
        </p:nvSpPr>
        <p:spPr>
          <a:xfrm>
            <a:off x="261429" y="28838"/>
            <a:ext cx="1312551" cy="1200329"/>
          </a:xfrm>
          <a:prstGeom prst="rect">
            <a:avLst/>
          </a:prstGeom>
          <a:noFill/>
        </p:spPr>
        <p:txBody>
          <a:bodyPr wrap="square" rtlCol="0">
            <a:spAutoFit/>
          </a:bodyPr>
          <a:lstStyle/>
          <a:p>
            <a:r>
              <a:rPr lang="en-US" sz="7200" dirty="0" smtClean="0">
                <a:solidFill>
                  <a:srgbClr val="FFC000"/>
                </a:solidFill>
              </a:rPr>
              <a:t>R4</a:t>
            </a:r>
            <a:endParaRPr lang="en-US" sz="7200" dirty="0">
              <a:solidFill>
                <a:srgbClr val="FFC000"/>
              </a:solidFill>
            </a:endParaRPr>
          </a:p>
        </p:txBody>
      </p:sp>
      <p:sp>
        <p:nvSpPr>
          <p:cNvPr id="5" name="TextBox 4"/>
          <p:cNvSpPr txBox="1"/>
          <p:nvPr/>
        </p:nvSpPr>
        <p:spPr>
          <a:xfrm>
            <a:off x="64107" y="6416817"/>
            <a:ext cx="1959191" cy="369332"/>
          </a:xfrm>
          <a:prstGeom prst="rect">
            <a:avLst/>
          </a:prstGeom>
          <a:noFill/>
        </p:spPr>
        <p:txBody>
          <a:bodyPr wrap="none" rtlCol="0">
            <a:spAutoFit/>
          </a:bodyPr>
          <a:lstStyle/>
          <a:p>
            <a:r>
              <a:rPr lang="en-US" dirty="0" smtClean="0"/>
              <a:t>325-8     p.325:19  </a:t>
            </a:r>
            <a:endParaRPr lang="en-US" dirty="0"/>
          </a:p>
        </p:txBody>
      </p:sp>
      <p:sp>
        <p:nvSpPr>
          <p:cNvPr id="7" name="Freeform 6"/>
          <p:cNvSpPr/>
          <p:nvPr/>
        </p:nvSpPr>
        <p:spPr>
          <a:xfrm>
            <a:off x="1202032" y="1124869"/>
            <a:ext cx="6189368" cy="4636551"/>
          </a:xfrm>
          <a:custGeom>
            <a:avLst/>
            <a:gdLst>
              <a:gd name="connsiteX0" fmla="*/ 838200 w 4739640"/>
              <a:gd name="connsiteY0" fmla="*/ 929640 h 3840480"/>
              <a:gd name="connsiteX1" fmla="*/ 0 w 4739640"/>
              <a:gd name="connsiteY1" fmla="*/ 3825240 h 3840480"/>
              <a:gd name="connsiteX2" fmla="*/ 4739640 w 4739640"/>
              <a:gd name="connsiteY2" fmla="*/ 3840480 h 3840480"/>
              <a:gd name="connsiteX3" fmla="*/ 3627120 w 4739640"/>
              <a:gd name="connsiteY3" fmla="*/ 0 h 3840480"/>
              <a:gd name="connsiteX4" fmla="*/ 1066800 w 4739640"/>
              <a:gd name="connsiteY4" fmla="*/ 15240 h 3840480"/>
              <a:gd name="connsiteX5" fmla="*/ 838200 w 4739640"/>
              <a:gd name="connsiteY5" fmla="*/ 929640 h 384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9640" h="3840480">
                <a:moveTo>
                  <a:pt x="838200" y="929640"/>
                </a:moveTo>
                <a:lnTo>
                  <a:pt x="0" y="3825240"/>
                </a:lnTo>
                <a:lnTo>
                  <a:pt x="4739640" y="3840480"/>
                </a:lnTo>
                <a:lnTo>
                  <a:pt x="3627120" y="0"/>
                </a:lnTo>
                <a:lnTo>
                  <a:pt x="1066800" y="15240"/>
                </a:lnTo>
                <a:lnTo>
                  <a:pt x="838200" y="929640"/>
                </a:lnTo>
                <a:close/>
              </a:path>
            </a:pathLst>
          </a:custGeom>
          <a:gradFill>
            <a:gsLst>
              <a:gs pos="2000">
                <a:srgbClr val="052509">
                  <a:alpha val="0"/>
                  <a:lumMod val="90000"/>
                  <a:lumOff val="10000"/>
                </a:srgbClr>
              </a:gs>
              <a:gs pos="50000">
                <a:srgbClr val="2CAA3B">
                  <a:shade val="67500"/>
                  <a:satMod val="115000"/>
                </a:srgbClr>
              </a:gs>
              <a:gs pos="100000">
                <a:srgbClr val="2CAA3B">
                  <a:shade val="100000"/>
                  <a:satMod val="115000"/>
                </a:srgb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6076288" y="1088634"/>
            <a:ext cx="3601112" cy="4401205"/>
          </a:xfrm>
          <a:prstGeom prst="rect">
            <a:avLst/>
          </a:prstGeom>
          <a:noFill/>
        </p:spPr>
        <p:txBody>
          <a:bodyPr wrap="square" rtlCol="0">
            <a:spAutoFit/>
          </a:bodyPr>
          <a:lstStyle/>
          <a:p>
            <a:r>
              <a:rPr lang="en-US" sz="2400" dirty="0" smtClean="0"/>
              <a:t>Minimum Lot Area:</a:t>
            </a:r>
          </a:p>
          <a:p>
            <a:r>
              <a:rPr lang="en-US" sz="4000" dirty="0" smtClean="0"/>
              <a:t> 16,000</a:t>
            </a:r>
            <a:r>
              <a:rPr lang="en-US" sz="2400" dirty="0" smtClean="0"/>
              <a:t> sq. ft.</a:t>
            </a:r>
          </a:p>
          <a:p>
            <a:r>
              <a:rPr lang="en-US" sz="2400" dirty="0" smtClean="0"/>
              <a:t>   Maximum building</a:t>
            </a:r>
          </a:p>
          <a:p>
            <a:r>
              <a:rPr lang="en-US" sz="2400" dirty="0" smtClean="0"/>
              <a:t>     height: 35 feet</a:t>
            </a:r>
          </a:p>
          <a:p>
            <a:endParaRPr lang="en-US" sz="2400" dirty="0" smtClean="0"/>
          </a:p>
          <a:p>
            <a:r>
              <a:rPr lang="en-US" sz="2400" dirty="0"/>
              <a:t> </a:t>
            </a:r>
            <a:r>
              <a:rPr lang="en-US" sz="2400" dirty="0" smtClean="0"/>
              <a:t>       Minimum</a:t>
            </a:r>
          </a:p>
          <a:p>
            <a:r>
              <a:rPr lang="en-US" sz="2400" dirty="0"/>
              <a:t> </a:t>
            </a:r>
            <a:r>
              <a:rPr lang="en-US" sz="2400" dirty="0" smtClean="0"/>
              <a:t>         dwelling size:</a:t>
            </a:r>
          </a:p>
          <a:p>
            <a:r>
              <a:rPr lang="en-US" sz="2400" dirty="0"/>
              <a:t> </a:t>
            </a:r>
            <a:r>
              <a:rPr lang="en-US" sz="2400" dirty="0" smtClean="0"/>
              <a:t>            1,100 sq. ft.</a:t>
            </a:r>
          </a:p>
          <a:p>
            <a:endParaRPr lang="en-US" sz="2400" dirty="0" smtClean="0"/>
          </a:p>
          <a:p>
            <a:endParaRPr lang="en-US" sz="2400" dirty="0" smtClean="0"/>
          </a:p>
          <a:p>
            <a:r>
              <a:rPr lang="en-US" sz="2400" dirty="0"/>
              <a:t> </a:t>
            </a:r>
            <a:r>
              <a:rPr lang="en-US" sz="2400" dirty="0" smtClean="0"/>
              <a:t>     </a:t>
            </a:r>
            <a:endParaRPr lang="en-US" sz="1400" dirty="0"/>
          </a:p>
        </p:txBody>
      </p:sp>
      <p:sp>
        <p:nvSpPr>
          <p:cNvPr id="10" name="TextBox 9"/>
          <p:cNvSpPr txBox="1"/>
          <p:nvPr/>
        </p:nvSpPr>
        <p:spPr>
          <a:xfrm>
            <a:off x="3408779" y="5682023"/>
            <a:ext cx="1654620" cy="707886"/>
          </a:xfrm>
          <a:prstGeom prst="rect">
            <a:avLst/>
          </a:prstGeom>
          <a:noFill/>
        </p:spPr>
        <p:txBody>
          <a:bodyPr wrap="none" rtlCol="0">
            <a:spAutoFit/>
          </a:bodyPr>
          <a:lstStyle/>
          <a:p>
            <a:r>
              <a:rPr lang="en-US" sz="4000" dirty="0" smtClean="0"/>
              <a:t>80 feet</a:t>
            </a:r>
            <a:endParaRPr lang="en-US" sz="4000" dirty="0"/>
          </a:p>
        </p:txBody>
      </p:sp>
      <p:sp>
        <p:nvSpPr>
          <p:cNvPr id="12" name="TextBox 11"/>
          <p:cNvSpPr txBox="1"/>
          <p:nvPr/>
        </p:nvSpPr>
        <p:spPr>
          <a:xfrm>
            <a:off x="1366471" y="4144220"/>
            <a:ext cx="3806457" cy="892552"/>
          </a:xfrm>
          <a:prstGeom prst="rect">
            <a:avLst/>
          </a:prstGeom>
          <a:noFill/>
        </p:spPr>
        <p:txBody>
          <a:bodyPr wrap="square" rtlCol="0">
            <a:spAutoFit/>
          </a:bodyPr>
          <a:lstStyle/>
          <a:p>
            <a:pPr algn="ctr"/>
            <a:endParaRPr lang="en-US" sz="3600" dirty="0" smtClean="0"/>
          </a:p>
          <a:p>
            <a:pPr algn="ctr"/>
            <a:r>
              <a:rPr lang="en-US" sz="1600" dirty="0" smtClean="0"/>
              <a:t>.</a:t>
            </a:r>
            <a:endParaRPr lang="en-US" sz="1600" dirty="0"/>
          </a:p>
        </p:txBody>
      </p:sp>
      <p:sp>
        <p:nvSpPr>
          <p:cNvPr id="14" name="Right Arrow 13"/>
          <p:cNvSpPr/>
          <p:nvPr/>
        </p:nvSpPr>
        <p:spPr>
          <a:xfrm>
            <a:off x="5455628" y="5969633"/>
            <a:ext cx="2013208" cy="2068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flipH="1">
            <a:off x="1202032" y="5909105"/>
            <a:ext cx="2150768" cy="267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868778" y="1210174"/>
            <a:ext cx="2423637" cy="1261884"/>
          </a:xfrm>
          <a:prstGeom prst="rect">
            <a:avLst/>
          </a:prstGeom>
          <a:noFill/>
        </p:spPr>
        <p:txBody>
          <a:bodyPr wrap="square" rtlCol="0">
            <a:spAutoFit/>
          </a:bodyPr>
          <a:lstStyle/>
          <a:p>
            <a:r>
              <a:rPr lang="en-US" dirty="0" smtClean="0"/>
              <a:t>Minimum rear</a:t>
            </a:r>
          </a:p>
          <a:p>
            <a:r>
              <a:rPr lang="en-US" dirty="0" smtClean="0"/>
              <a:t>Yard setback</a:t>
            </a:r>
          </a:p>
          <a:p>
            <a:r>
              <a:rPr lang="en-US" sz="4000" dirty="0" smtClean="0"/>
              <a:t>30 feet</a:t>
            </a:r>
            <a:endParaRPr lang="en-US" sz="4000" dirty="0"/>
          </a:p>
        </p:txBody>
      </p:sp>
      <p:sp>
        <p:nvSpPr>
          <p:cNvPr id="20" name="TextBox 19"/>
          <p:cNvSpPr txBox="1"/>
          <p:nvPr/>
        </p:nvSpPr>
        <p:spPr>
          <a:xfrm>
            <a:off x="2111952" y="6176443"/>
            <a:ext cx="4504759" cy="369332"/>
          </a:xfrm>
          <a:prstGeom prst="rect">
            <a:avLst/>
          </a:prstGeom>
          <a:noFill/>
        </p:spPr>
        <p:txBody>
          <a:bodyPr wrap="none" rtlCol="0">
            <a:spAutoFit/>
          </a:bodyPr>
          <a:lstStyle/>
          <a:p>
            <a:r>
              <a:rPr lang="en-US" dirty="0" smtClean="0"/>
              <a:t>Minimum lot width measured at frontage </a:t>
            </a:r>
            <a:endParaRPr lang="en-US" dirty="0"/>
          </a:p>
        </p:txBody>
      </p:sp>
      <p:sp>
        <p:nvSpPr>
          <p:cNvPr id="21" name="Left-Right Arrow 20"/>
          <p:cNvSpPr/>
          <p:nvPr/>
        </p:nvSpPr>
        <p:spPr>
          <a:xfrm>
            <a:off x="1898505" y="3308570"/>
            <a:ext cx="1251549"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215933" y="2735258"/>
            <a:ext cx="1191657" cy="707886"/>
          </a:xfrm>
          <a:prstGeom prst="rect">
            <a:avLst/>
          </a:prstGeom>
          <a:noFill/>
        </p:spPr>
        <p:txBody>
          <a:bodyPr wrap="square" rtlCol="0">
            <a:spAutoFit/>
          </a:bodyPr>
          <a:lstStyle/>
          <a:p>
            <a:r>
              <a:rPr lang="en-US" sz="4000" dirty="0" smtClean="0"/>
              <a:t>10’</a:t>
            </a:r>
            <a:endParaRPr lang="en-US" sz="4000" dirty="0"/>
          </a:p>
        </p:txBody>
      </p:sp>
      <p:sp>
        <p:nvSpPr>
          <p:cNvPr id="23" name="Can 22"/>
          <p:cNvSpPr/>
          <p:nvPr/>
        </p:nvSpPr>
        <p:spPr>
          <a:xfrm>
            <a:off x="2286333" y="3943459"/>
            <a:ext cx="456978" cy="1057701"/>
          </a:xfrm>
          <a:prstGeom prst="can">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926" y="4590496"/>
            <a:ext cx="70701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1731391" y="3943459"/>
            <a:ext cx="583814" cy="707886"/>
          </a:xfrm>
          <a:prstGeom prst="rect">
            <a:avLst/>
          </a:prstGeom>
          <a:noFill/>
        </p:spPr>
        <p:txBody>
          <a:bodyPr wrap="none" rtlCol="0">
            <a:spAutoFit/>
          </a:bodyPr>
          <a:lstStyle/>
          <a:p>
            <a:r>
              <a:rPr lang="en-US" sz="4000" dirty="0" smtClean="0"/>
              <a:t>5’</a:t>
            </a:r>
            <a:endParaRPr lang="en-US" sz="4000" dirty="0"/>
          </a:p>
        </p:txBody>
      </p:sp>
      <p:sp>
        <p:nvSpPr>
          <p:cNvPr id="25" name="TextBox 24"/>
          <p:cNvSpPr txBox="1"/>
          <p:nvPr/>
        </p:nvSpPr>
        <p:spPr>
          <a:xfrm>
            <a:off x="99188" y="3870006"/>
            <a:ext cx="1627369" cy="1754326"/>
          </a:xfrm>
          <a:prstGeom prst="rect">
            <a:avLst/>
          </a:prstGeom>
          <a:noFill/>
        </p:spPr>
        <p:txBody>
          <a:bodyPr wrap="none" rtlCol="0">
            <a:spAutoFit/>
          </a:bodyPr>
          <a:lstStyle/>
          <a:p>
            <a:r>
              <a:rPr lang="en-US" dirty="0" smtClean="0"/>
              <a:t>Accessory use</a:t>
            </a:r>
          </a:p>
          <a:p>
            <a:r>
              <a:rPr lang="en-US" dirty="0" smtClean="0"/>
              <a:t>or structure</a:t>
            </a:r>
          </a:p>
          <a:p>
            <a:r>
              <a:rPr lang="en-US" dirty="0" smtClean="0"/>
              <a:t>will have a</a:t>
            </a:r>
          </a:p>
          <a:p>
            <a:r>
              <a:rPr lang="en-US" dirty="0" smtClean="0"/>
              <a:t>minimum</a:t>
            </a:r>
          </a:p>
          <a:p>
            <a:r>
              <a:rPr lang="en-US" dirty="0" smtClean="0"/>
              <a:t>5 foot</a:t>
            </a:r>
          </a:p>
          <a:p>
            <a:r>
              <a:rPr lang="en-US" dirty="0" smtClean="0"/>
              <a:t>setback</a:t>
            </a:r>
            <a:endParaRPr lang="en-US" dirty="0"/>
          </a:p>
        </p:txBody>
      </p:sp>
      <p:sp>
        <p:nvSpPr>
          <p:cNvPr id="26" name="TextBox 25"/>
          <p:cNvSpPr txBox="1"/>
          <p:nvPr/>
        </p:nvSpPr>
        <p:spPr>
          <a:xfrm>
            <a:off x="183339" y="3000037"/>
            <a:ext cx="1693092" cy="646331"/>
          </a:xfrm>
          <a:prstGeom prst="rect">
            <a:avLst/>
          </a:prstGeom>
          <a:noFill/>
        </p:spPr>
        <p:txBody>
          <a:bodyPr wrap="none" rtlCol="0">
            <a:spAutoFit/>
          </a:bodyPr>
          <a:lstStyle/>
          <a:p>
            <a:r>
              <a:rPr lang="en-US" dirty="0" smtClean="0"/>
              <a:t>Minimum side</a:t>
            </a:r>
          </a:p>
          <a:p>
            <a:r>
              <a:rPr lang="en-US" dirty="0" smtClean="0"/>
              <a:t> yard setback</a:t>
            </a:r>
            <a:endParaRPr lang="en-US" dirty="0"/>
          </a:p>
        </p:txBody>
      </p:sp>
      <p:sp>
        <p:nvSpPr>
          <p:cNvPr id="27" name="Up-Down Arrow 26"/>
          <p:cNvSpPr/>
          <p:nvPr/>
        </p:nvSpPr>
        <p:spPr>
          <a:xfrm>
            <a:off x="4584103" y="1124869"/>
            <a:ext cx="488709" cy="1286177"/>
          </a:xfrm>
          <a:prstGeom prst="upDownArrow">
            <a:avLst/>
          </a:prstGeom>
          <a:solidFill>
            <a:schemeClr val="tx2">
              <a:lumMod val="9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Up-Down Arrow 30"/>
          <p:cNvSpPr/>
          <p:nvPr/>
        </p:nvSpPr>
        <p:spPr>
          <a:xfrm>
            <a:off x="3531594" y="4535493"/>
            <a:ext cx="488709" cy="118033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4020303" y="4565849"/>
            <a:ext cx="3834255" cy="1200329"/>
          </a:xfrm>
          <a:prstGeom prst="rect">
            <a:avLst/>
          </a:prstGeom>
          <a:noFill/>
        </p:spPr>
        <p:txBody>
          <a:bodyPr wrap="none" rtlCol="0">
            <a:spAutoFit/>
          </a:bodyPr>
          <a:lstStyle/>
          <a:p>
            <a:r>
              <a:rPr lang="en-US" sz="4000" dirty="0" smtClean="0"/>
              <a:t>25 feet </a:t>
            </a:r>
            <a:r>
              <a:rPr lang="en-US" sz="2000" dirty="0" smtClean="0"/>
              <a:t>front yard setback</a:t>
            </a:r>
          </a:p>
          <a:p>
            <a:r>
              <a:rPr lang="en-US" sz="1600" dirty="0" smtClean="0"/>
              <a:t>Or in-line with main structure,</a:t>
            </a:r>
          </a:p>
          <a:p>
            <a:r>
              <a:rPr lang="en-US" sz="1600" dirty="0" smtClean="0"/>
              <a:t>or neighboring adjacent buildings</a:t>
            </a:r>
            <a:endParaRPr lang="en-US" sz="1600" dirty="0"/>
          </a:p>
        </p:txBody>
      </p:sp>
      <p:sp>
        <p:nvSpPr>
          <p:cNvPr id="29" name="TextBox 28"/>
          <p:cNvSpPr txBox="1"/>
          <p:nvPr/>
        </p:nvSpPr>
        <p:spPr>
          <a:xfrm>
            <a:off x="143510" y="1124869"/>
            <a:ext cx="2335319" cy="1754326"/>
          </a:xfrm>
          <a:prstGeom prst="rect">
            <a:avLst/>
          </a:prstGeom>
          <a:noFill/>
        </p:spPr>
        <p:txBody>
          <a:bodyPr wrap="none" rtlCol="0">
            <a:spAutoFit/>
          </a:bodyPr>
          <a:lstStyle/>
          <a:p>
            <a:r>
              <a:rPr lang="en-US" dirty="0" smtClean="0"/>
              <a:t>When two rear yards</a:t>
            </a:r>
          </a:p>
          <a:p>
            <a:r>
              <a:rPr lang="en-US" dirty="0" smtClean="0"/>
              <a:t>meet, each owner’s</a:t>
            </a:r>
          </a:p>
          <a:p>
            <a:r>
              <a:rPr lang="en-US" dirty="0" smtClean="0"/>
              <a:t>building must set</a:t>
            </a:r>
          </a:p>
          <a:p>
            <a:r>
              <a:rPr lang="en-US" dirty="0" smtClean="0"/>
              <a:t>back 15 feet from</a:t>
            </a:r>
          </a:p>
          <a:p>
            <a:r>
              <a:rPr lang="en-US" dirty="0" smtClean="0"/>
              <a:t>the rear property</a:t>
            </a:r>
          </a:p>
          <a:p>
            <a:r>
              <a:rPr lang="en-US" dirty="0" smtClean="0"/>
              <a:t>line.</a:t>
            </a:r>
            <a:endParaRPr lang="en-US" dirty="0"/>
          </a:p>
        </p:txBody>
      </p:sp>
      <p:pic>
        <p:nvPicPr>
          <p:cNvPr id="2050" name="Picture 2" descr="C:\Users\dad\AppData\Local\Microsoft\Windows\Temporary Internet Files\Content.IE5\RNK2V3S3\MC9003910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0054" y="2535924"/>
            <a:ext cx="2621279" cy="20299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031609" y="3107759"/>
            <a:ext cx="2665443" cy="1077218"/>
          </a:xfrm>
          <a:prstGeom prst="rect">
            <a:avLst/>
          </a:prstGeom>
          <a:noFill/>
        </p:spPr>
        <p:txBody>
          <a:bodyPr wrap="square" rtlCol="0">
            <a:spAutoFit/>
          </a:bodyPr>
          <a:lstStyle/>
          <a:p>
            <a:r>
              <a:rPr lang="en-US" dirty="0" smtClean="0"/>
              <a:t>     Maximum Lot</a:t>
            </a:r>
          </a:p>
          <a:p>
            <a:r>
              <a:rPr lang="en-US" dirty="0" smtClean="0"/>
              <a:t>     Coverage by house</a:t>
            </a:r>
          </a:p>
          <a:p>
            <a:r>
              <a:rPr lang="en-US" sz="2800" dirty="0" smtClean="0"/>
              <a:t>   35%</a:t>
            </a:r>
            <a:endParaRPr lang="en-US" sz="2800" dirty="0"/>
          </a:p>
        </p:txBody>
      </p:sp>
      <p:sp>
        <p:nvSpPr>
          <p:cNvPr id="30" name="Right Arrow 29">
            <a:hlinkClick r:id="" action="ppaction://hlinkshowjump?jump=lastslideviewed"/>
          </p:cNvPr>
          <p:cNvSpPr/>
          <p:nvPr/>
        </p:nvSpPr>
        <p:spPr>
          <a:xfrm>
            <a:off x="8534399" y="6186974"/>
            <a:ext cx="433565"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989825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5694" y="244281"/>
            <a:ext cx="3243196" cy="769441"/>
          </a:xfrm>
          <a:prstGeom prst="rect">
            <a:avLst/>
          </a:prstGeom>
          <a:noFill/>
        </p:spPr>
        <p:txBody>
          <a:bodyPr wrap="none" rtlCol="0">
            <a:spAutoFit/>
          </a:bodyPr>
          <a:lstStyle/>
          <a:p>
            <a:r>
              <a:rPr lang="en-US" sz="4400" dirty="0" smtClean="0"/>
              <a:t>Commercial</a:t>
            </a:r>
            <a:endParaRPr lang="en-US" sz="4400" dirty="0"/>
          </a:p>
        </p:txBody>
      </p:sp>
      <p:sp>
        <p:nvSpPr>
          <p:cNvPr id="4" name="TextBox 3"/>
          <p:cNvSpPr txBox="1"/>
          <p:nvPr/>
        </p:nvSpPr>
        <p:spPr>
          <a:xfrm>
            <a:off x="261429" y="28838"/>
            <a:ext cx="1312551" cy="1200329"/>
          </a:xfrm>
          <a:prstGeom prst="rect">
            <a:avLst/>
          </a:prstGeom>
          <a:noFill/>
        </p:spPr>
        <p:txBody>
          <a:bodyPr wrap="square" rtlCol="0">
            <a:spAutoFit/>
          </a:bodyPr>
          <a:lstStyle/>
          <a:p>
            <a:r>
              <a:rPr lang="en-US" sz="7200" smtClean="0">
                <a:solidFill>
                  <a:srgbClr val="FFC000"/>
                </a:solidFill>
              </a:rPr>
              <a:t>C</a:t>
            </a:r>
            <a:endParaRPr lang="en-US" sz="7200" dirty="0">
              <a:solidFill>
                <a:srgbClr val="FFC000"/>
              </a:solidFill>
            </a:endParaRPr>
          </a:p>
        </p:txBody>
      </p:sp>
      <p:sp>
        <p:nvSpPr>
          <p:cNvPr id="5" name="TextBox 4"/>
          <p:cNvSpPr txBox="1"/>
          <p:nvPr/>
        </p:nvSpPr>
        <p:spPr>
          <a:xfrm>
            <a:off x="-61892" y="6488668"/>
            <a:ext cx="2016899" cy="369332"/>
          </a:xfrm>
          <a:prstGeom prst="rect">
            <a:avLst/>
          </a:prstGeom>
          <a:noFill/>
        </p:spPr>
        <p:txBody>
          <a:bodyPr wrap="none" rtlCol="0">
            <a:spAutoFit/>
          </a:bodyPr>
          <a:lstStyle/>
          <a:p>
            <a:r>
              <a:rPr lang="en-US" dirty="0" smtClean="0"/>
              <a:t>325-11   p.325: 23  </a:t>
            </a:r>
            <a:endParaRPr lang="en-US" dirty="0"/>
          </a:p>
        </p:txBody>
      </p:sp>
      <p:sp>
        <p:nvSpPr>
          <p:cNvPr id="7" name="Freeform 6"/>
          <p:cNvSpPr/>
          <p:nvPr/>
        </p:nvSpPr>
        <p:spPr>
          <a:xfrm>
            <a:off x="1202031" y="1238657"/>
            <a:ext cx="6324600" cy="4636551"/>
          </a:xfrm>
          <a:custGeom>
            <a:avLst/>
            <a:gdLst>
              <a:gd name="connsiteX0" fmla="*/ 838200 w 4739640"/>
              <a:gd name="connsiteY0" fmla="*/ 929640 h 3840480"/>
              <a:gd name="connsiteX1" fmla="*/ 0 w 4739640"/>
              <a:gd name="connsiteY1" fmla="*/ 3825240 h 3840480"/>
              <a:gd name="connsiteX2" fmla="*/ 4739640 w 4739640"/>
              <a:gd name="connsiteY2" fmla="*/ 3840480 h 3840480"/>
              <a:gd name="connsiteX3" fmla="*/ 3627120 w 4739640"/>
              <a:gd name="connsiteY3" fmla="*/ 0 h 3840480"/>
              <a:gd name="connsiteX4" fmla="*/ 1066800 w 4739640"/>
              <a:gd name="connsiteY4" fmla="*/ 15240 h 3840480"/>
              <a:gd name="connsiteX5" fmla="*/ 838200 w 4739640"/>
              <a:gd name="connsiteY5" fmla="*/ 929640 h 384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9640" h="3840480">
                <a:moveTo>
                  <a:pt x="838200" y="929640"/>
                </a:moveTo>
                <a:lnTo>
                  <a:pt x="0" y="3825240"/>
                </a:lnTo>
                <a:lnTo>
                  <a:pt x="4739640" y="3840480"/>
                </a:lnTo>
                <a:lnTo>
                  <a:pt x="3627120" y="0"/>
                </a:lnTo>
                <a:lnTo>
                  <a:pt x="1066800" y="15240"/>
                </a:lnTo>
                <a:lnTo>
                  <a:pt x="838200" y="929640"/>
                </a:lnTo>
                <a:close/>
              </a:path>
            </a:pathLst>
          </a:custGeom>
          <a:pattFill prst="horzBrick">
            <a:fgClr>
              <a:schemeClr val="bg1"/>
            </a:fgClr>
            <a:bgClr>
              <a:schemeClr val="tx2">
                <a:lumMod val="1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6235886" y="1029112"/>
            <a:ext cx="2941831" cy="1077218"/>
          </a:xfrm>
          <a:prstGeom prst="rect">
            <a:avLst/>
          </a:prstGeom>
          <a:noFill/>
        </p:spPr>
        <p:txBody>
          <a:bodyPr wrap="none" rtlCol="0">
            <a:spAutoFit/>
          </a:bodyPr>
          <a:lstStyle/>
          <a:p>
            <a:r>
              <a:rPr lang="en-US" sz="2400" dirty="0" smtClean="0"/>
              <a:t>Minimum Lot Area:</a:t>
            </a:r>
          </a:p>
          <a:p>
            <a:r>
              <a:rPr lang="en-US" sz="4000" dirty="0" smtClean="0"/>
              <a:t>12,000</a:t>
            </a:r>
            <a:r>
              <a:rPr lang="en-US" sz="2400" dirty="0" smtClean="0"/>
              <a:t> sq. ft.</a:t>
            </a:r>
            <a:endParaRPr lang="en-US" sz="2400" dirty="0"/>
          </a:p>
        </p:txBody>
      </p:sp>
      <p:sp>
        <p:nvSpPr>
          <p:cNvPr id="10" name="TextBox 9"/>
          <p:cNvSpPr txBox="1"/>
          <p:nvPr/>
        </p:nvSpPr>
        <p:spPr>
          <a:xfrm>
            <a:off x="3448672" y="5962127"/>
            <a:ext cx="1911101" cy="707886"/>
          </a:xfrm>
          <a:prstGeom prst="rect">
            <a:avLst/>
          </a:prstGeom>
          <a:noFill/>
        </p:spPr>
        <p:txBody>
          <a:bodyPr wrap="none" rtlCol="0">
            <a:spAutoFit/>
          </a:bodyPr>
          <a:lstStyle/>
          <a:p>
            <a:r>
              <a:rPr lang="en-US" sz="4000" dirty="0" smtClean="0"/>
              <a:t>100 feet</a:t>
            </a:r>
            <a:endParaRPr lang="en-US" sz="4000" dirty="0"/>
          </a:p>
        </p:txBody>
      </p:sp>
      <p:sp>
        <p:nvSpPr>
          <p:cNvPr id="12" name="TextBox 11"/>
          <p:cNvSpPr txBox="1"/>
          <p:nvPr/>
        </p:nvSpPr>
        <p:spPr>
          <a:xfrm>
            <a:off x="1366471" y="4144220"/>
            <a:ext cx="3806457" cy="892552"/>
          </a:xfrm>
          <a:prstGeom prst="rect">
            <a:avLst/>
          </a:prstGeom>
          <a:noFill/>
        </p:spPr>
        <p:txBody>
          <a:bodyPr wrap="square" rtlCol="0">
            <a:spAutoFit/>
          </a:bodyPr>
          <a:lstStyle/>
          <a:p>
            <a:pPr algn="ctr"/>
            <a:endParaRPr lang="en-US" sz="3600" dirty="0" smtClean="0"/>
          </a:p>
          <a:p>
            <a:pPr algn="ctr"/>
            <a:r>
              <a:rPr lang="en-US" sz="1600" dirty="0" smtClean="0"/>
              <a:t>.</a:t>
            </a:r>
            <a:endParaRPr lang="en-US" sz="1600" dirty="0"/>
          </a:p>
        </p:txBody>
      </p:sp>
      <p:sp>
        <p:nvSpPr>
          <p:cNvPr id="14" name="Right Arrow 13"/>
          <p:cNvSpPr/>
          <p:nvPr/>
        </p:nvSpPr>
        <p:spPr>
          <a:xfrm>
            <a:off x="5359774" y="6246352"/>
            <a:ext cx="2228360"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flipH="1">
            <a:off x="1240222" y="6204443"/>
            <a:ext cx="2150768" cy="267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868778" y="1210174"/>
            <a:ext cx="2423637" cy="1261884"/>
          </a:xfrm>
          <a:prstGeom prst="rect">
            <a:avLst/>
          </a:prstGeom>
          <a:noFill/>
        </p:spPr>
        <p:txBody>
          <a:bodyPr wrap="square" rtlCol="0">
            <a:spAutoFit/>
          </a:bodyPr>
          <a:lstStyle/>
          <a:p>
            <a:r>
              <a:rPr lang="en-US" dirty="0" smtClean="0"/>
              <a:t>Minimum rear</a:t>
            </a:r>
          </a:p>
          <a:p>
            <a:r>
              <a:rPr lang="en-US" dirty="0" smtClean="0"/>
              <a:t>Yard setback</a:t>
            </a:r>
          </a:p>
          <a:p>
            <a:r>
              <a:rPr lang="en-US" sz="4000" dirty="0" smtClean="0"/>
              <a:t>30 feet</a:t>
            </a:r>
            <a:endParaRPr lang="en-US" sz="4000" dirty="0"/>
          </a:p>
        </p:txBody>
      </p:sp>
      <p:sp>
        <p:nvSpPr>
          <p:cNvPr id="20" name="TextBox 19"/>
          <p:cNvSpPr txBox="1"/>
          <p:nvPr/>
        </p:nvSpPr>
        <p:spPr>
          <a:xfrm>
            <a:off x="2111952" y="6444734"/>
            <a:ext cx="4504759" cy="369332"/>
          </a:xfrm>
          <a:prstGeom prst="rect">
            <a:avLst/>
          </a:prstGeom>
          <a:noFill/>
        </p:spPr>
        <p:txBody>
          <a:bodyPr wrap="none" rtlCol="0">
            <a:spAutoFit/>
          </a:bodyPr>
          <a:lstStyle/>
          <a:p>
            <a:r>
              <a:rPr lang="en-US" dirty="0" smtClean="0"/>
              <a:t>Minimum lot width measured at frontage </a:t>
            </a:r>
            <a:endParaRPr lang="en-US" dirty="0"/>
          </a:p>
        </p:txBody>
      </p:sp>
      <p:sp>
        <p:nvSpPr>
          <p:cNvPr id="21" name="Left-Right Arrow 20"/>
          <p:cNvSpPr/>
          <p:nvPr/>
        </p:nvSpPr>
        <p:spPr>
          <a:xfrm>
            <a:off x="5199147" y="3353126"/>
            <a:ext cx="1524930" cy="484632"/>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598238" y="2805323"/>
            <a:ext cx="840331" cy="707886"/>
          </a:xfrm>
          <a:prstGeom prst="rect">
            <a:avLst/>
          </a:prstGeom>
          <a:noFill/>
        </p:spPr>
        <p:txBody>
          <a:bodyPr wrap="square" rtlCol="0">
            <a:spAutoFit/>
          </a:bodyPr>
          <a:lstStyle/>
          <a:p>
            <a:r>
              <a:rPr lang="en-US" sz="4000" dirty="0" smtClean="0"/>
              <a:t>10’</a:t>
            </a:r>
            <a:endParaRPr lang="en-US" sz="4000" dirty="0"/>
          </a:p>
        </p:txBody>
      </p:sp>
      <p:sp>
        <p:nvSpPr>
          <p:cNvPr id="23" name="Can 22"/>
          <p:cNvSpPr/>
          <p:nvPr/>
        </p:nvSpPr>
        <p:spPr>
          <a:xfrm>
            <a:off x="2950314" y="3268983"/>
            <a:ext cx="456978" cy="1057701"/>
          </a:xfrm>
          <a:prstGeom prst="can">
            <a:avLst/>
          </a:prstGeom>
          <a:solidFill>
            <a:srgbClr val="BA32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99187" y="3995701"/>
            <a:ext cx="1627369" cy="1969770"/>
          </a:xfrm>
          <a:prstGeom prst="rect">
            <a:avLst/>
          </a:prstGeom>
          <a:noFill/>
        </p:spPr>
        <p:txBody>
          <a:bodyPr wrap="none" rtlCol="0">
            <a:spAutoFit/>
          </a:bodyPr>
          <a:lstStyle/>
          <a:p>
            <a:r>
              <a:rPr lang="en-US" dirty="0" smtClean="0"/>
              <a:t>Accessory use</a:t>
            </a:r>
          </a:p>
          <a:p>
            <a:r>
              <a:rPr lang="en-US" dirty="0" smtClean="0"/>
              <a:t>or structure</a:t>
            </a:r>
          </a:p>
          <a:p>
            <a:r>
              <a:rPr lang="en-US" dirty="0" smtClean="0"/>
              <a:t>will have a</a:t>
            </a:r>
          </a:p>
          <a:p>
            <a:r>
              <a:rPr lang="en-US" dirty="0" smtClean="0"/>
              <a:t>Maximum </a:t>
            </a:r>
          </a:p>
          <a:p>
            <a:r>
              <a:rPr lang="en-US" sz="3200" dirty="0" smtClean="0"/>
              <a:t>24</a:t>
            </a:r>
            <a:r>
              <a:rPr lang="en-US" dirty="0" smtClean="0"/>
              <a:t> feet</a:t>
            </a:r>
          </a:p>
          <a:p>
            <a:r>
              <a:rPr lang="en-US" dirty="0" smtClean="0"/>
              <a:t>height</a:t>
            </a:r>
            <a:endParaRPr lang="en-US" dirty="0"/>
          </a:p>
        </p:txBody>
      </p:sp>
      <p:sp>
        <p:nvSpPr>
          <p:cNvPr id="26" name="TextBox 25"/>
          <p:cNvSpPr txBox="1"/>
          <p:nvPr/>
        </p:nvSpPr>
        <p:spPr>
          <a:xfrm>
            <a:off x="5199147" y="3731442"/>
            <a:ext cx="1693092" cy="646331"/>
          </a:xfrm>
          <a:prstGeom prst="rect">
            <a:avLst/>
          </a:prstGeom>
          <a:noFill/>
        </p:spPr>
        <p:txBody>
          <a:bodyPr wrap="none" rtlCol="0">
            <a:spAutoFit/>
          </a:bodyPr>
          <a:lstStyle/>
          <a:p>
            <a:r>
              <a:rPr lang="en-US" dirty="0" smtClean="0"/>
              <a:t>Minimum side</a:t>
            </a:r>
          </a:p>
          <a:p>
            <a:r>
              <a:rPr lang="en-US" dirty="0" smtClean="0"/>
              <a:t> yard setback</a:t>
            </a:r>
            <a:endParaRPr lang="en-US" dirty="0"/>
          </a:p>
        </p:txBody>
      </p:sp>
      <p:sp>
        <p:nvSpPr>
          <p:cNvPr id="27" name="Up-Down Arrow 26"/>
          <p:cNvSpPr/>
          <p:nvPr/>
        </p:nvSpPr>
        <p:spPr>
          <a:xfrm>
            <a:off x="4584103" y="1229167"/>
            <a:ext cx="488709" cy="1181879"/>
          </a:xfrm>
          <a:prstGeom prst="upDownArrow">
            <a:avLst/>
          </a:prstGeom>
          <a:solidFill>
            <a:srgbClr val="FFC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Up-Down Arrow 30"/>
          <p:cNvSpPr/>
          <p:nvPr/>
        </p:nvSpPr>
        <p:spPr>
          <a:xfrm>
            <a:off x="3108445" y="4620976"/>
            <a:ext cx="488709" cy="1180331"/>
          </a:xfrm>
          <a:prstGeom prst="up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733800" y="4359675"/>
            <a:ext cx="3026791" cy="1231106"/>
          </a:xfrm>
          <a:prstGeom prst="rect">
            <a:avLst/>
          </a:prstGeom>
          <a:noFill/>
        </p:spPr>
        <p:txBody>
          <a:bodyPr wrap="none" rtlCol="0">
            <a:spAutoFit/>
          </a:bodyPr>
          <a:lstStyle/>
          <a:p>
            <a:r>
              <a:rPr lang="en-US" sz="4000" dirty="0" smtClean="0"/>
              <a:t>30 feet</a:t>
            </a:r>
          </a:p>
          <a:p>
            <a:r>
              <a:rPr lang="en-US" dirty="0" smtClean="0"/>
              <a:t>As measured from the front</a:t>
            </a:r>
          </a:p>
          <a:p>
            <a:r>
              <a:rPr lang="en-US" sz="1600" dirty="0" smtClean="0"/>
              <a:t>Building line.</a:t>
            </a:r>
            <a:endParaRPr lang="en-US" sz="1600" dirty="0"/>
          </a:p>
        </p:txBody>
      </p:sp>
      <p:sp>
        <p:nvSpPr>
          <p:cNvPr id="29" name="TextBox 28"/>
          <p:cNvSpPr txBox="1"/>
          <p:nvPr/>
        </p:nvSpPr>
        <p:spPr>
          <a:xfrm>
            <a:off x="99188" y="1194934"/>
            <a:ext cx="2241253" cy="2800767"/>
          </a:xfrm>
          <a:prstGeom prst="rect">
            <a:avLst/>
          </a:prstGeom>
          <a:noFill/>
        </p:spPr>
        <p:txBody>
          <a:bodyPr wrap="square" rtlCol="0">
            <a:spAutoFit/>
          </a:bodyPr>
          <a:lstStyle/>
          <a:p>
            <a:r>
              <a:rPr lang="en-US" sz="3200" dirty="0" smtClean="0"/>
              <a:t>Maximum</a:t>
            </a:r>
          </a:p>
          <a:p>
            <a:r>
              <a:rPr lang="en-US" sz="3200" dirty="0" smtClean="0"/>
              <a:t>stories:</a:t>
            </a:r>
            <a:r>
              <a:rPr lang="en-US" dirty="0" smtClean="0"/>
              <a:t>  </a:t>
            </a:r>
            <a:r>
              <a:rPr lang="en-US" sz="4800" dirty="0" smtClean="0"/>
              <a:t>3</a:t>
            </a:r>
          </a:p>
          <a:p>
            <a:r>
              <a:rPr lang="en-US" sz="3200" dirty="0" err="1" smtClean="0"/>
              <a:t>MaximumHeight</a:t>
            </a:r>
            <a:r>
              <a:rPr lang="en-US" sz="3200" dirty="0" smtClean="0"/>
              <a:t>:</a:t>
            </a:r>
          </a:p>
          <a:p>
            <a:r>
              <a:rPr lang="en-US" sz="3200" dirty="0" smtClean="0"/>
              <a:t>35 feet</a:t>
            </a:r>
          </a:p>
        </p:txBody>
      </p:sp>
      <p:sp>
        <p:nvSpPr>
          <p:cNvPr id="32" name="TextBox 31"/>
          <p:cNvSpPr txBox="1"/>
          <p:nvPr/>
        </p:nvSpPr>
        <p:spPr>
          <a:xfrm>
            <a:off x="6762471" y="2090793"/>
            <a:ext cx="1888659" cy="707886"/>
          </a:xfrm>
          <a:prstGeom prst="rect">
            <a:avLst/>
          </a:prstGeom>
          <a:noFill/>
        </p:spPr>
        <p:txBody>
          <a:bodyPr wrap="none" rtlCol="0">
            <a:spAutoFit/>
          </a:bodyPr>
          <a:lstStyle/>
          <a:p>
            <a:r>
              <a:rPr lang="en-US" sz="2000" dirty="0" smtClean="0"/>
              <a:t>35% maximum</a:t>
            </a:r>
          </a:p>
          <a:p>
            <a:r>
              <a:rPr lang="en-US" sz="2000" dirty="0" smtClean="0"/>
              <a:t>Lot coverage</a:t>
            </a:r>
            <a:endParaRPr lang="en-US" sz="2000" dirty="0"/>
          </a:p>
        </p:txBody>
      </p:sp>
      <p:sp>
        <p:nvSpPr>
          <p:cNvPr id="6" name="Right Arrow 5">
            <a:hlinkClick r:id="rId2" action="ppaction://hlinksldjump"/>
          </p:cNvPr>
          <p:cNvSpPr/>
          <p:nvPr/>
        </p:nvSpPr>
        <p:spPr>
          <a:xfrm>
            <a:off x="8534399" y="6186974"/>
            <a:ext cx="433565"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dad\AppData\Local\Microsoft\Windows\Temporary Internet Files\Content.IE5\S2OQW7SX\MC90018591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3906" y="2501059"/>
            <a:ext cx="1720850" cy="1825625"/>
          </a:xfrm>
          <a:prstGeom prst="rect">
            <a:avLst/>
          </a:prstGeom>
          <a:noFill/>
          <a:extLst>
            <a:ext uri="{909E8E84-426E-40dd-AFC4-6F175D3DCCD1}">
              <a14:hiddenFill xmlns:a14="http://schemas.microsoft.com/office/drawing/2010/main">
                <a:solidFill>
                  <a:srgbClr val="FFFFFF"/>
                </a:solidFill>
              </a14:hiddenFill>
            </a:ext>
          </a:extLst>
        </p:spPr>
      </p:pic>
      <p:sp>
        <p:nvSpPr>
          <p:cNvPr id="3" name="Bevel 2"/>
          <p:cNvSpPr/>
          <p:nvPr/>
        </p:nvSpPr>
        <p:spPr>
          <a:xfrm>
            <a:off x="7267526" y="2985309"/>
            <a:ext cx="1894700" cy="1995277"/>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All permitted </a:t>
            </a:r>
            <a:r>
              <a:rPr lang="en-US" dirty="0" smtClean="0">
                <a:solidFill>
                  <a:schemeClr val="bg1"/>
                </a:solidFill>
                <a:hlinkClick r:id="rId4" action="ppaction://hlinksldjump"/>
              </a:rPr>
              <a:t>Uses</a:t>
            </a:r>
            <a:r>
              <a:rPr lang="en-US" dirty="0" smtClean="0">
                <a:solidFill>
                  <a:schemeClr val="bg1"/>
                </a:solidFill>
              </a:rPr>
              <a:t> (click) require a </a:t>
            </a:r>
          </a:p>
          <a:p>
            <a:pPr algn="ctr"/>
            <a:r>
              <a:rPr lang="en-US" dirty="0" smtClean="0">
                <a:solidFill>
                  <a:schemeClr val="bg1"/>
                </a:solidFill>
              </a:rPr>
              <a:t>Special Use Permit</a:t>
            </a:r>
            <a:endParaRPr lang="en-US" dirty="0">
              <a:solidFill>
                <a:schemeClr val="bg1"/>
              </a:solidFill>
            </a:endParaRPr>
          </a:p>
        </p:txBody>
      </p:sp>
    </p:spTree>
    <p:extLst>
      <p:ext uri="{BB962C8B-B14F-4D97-AF65-F5344CB8AC3E}">
        <p14:creationId xmlns:p14="http://schemas.microsoft.com/office/powerpoint/2010/main" val="268923894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5695" y="244281"/>
            <a:ext cx="4175918" cy="769441"/>
          </a:xfrm>
          <a:prstGeom prst="rect">
            <a:avLst/>
          </a:prstGeom>
          <a:noFill/>
        </p:spPr>
        <p:txBody>
          <a:bodyPr wrap="square" rtlCol="0">
            <a:spAutoFit/>
          </a:bodyPr>
          <a:lstStyle/>
          <a:p>
            <a:r>
              <a:rPr lang="en-US" sz="4400" dirty="0" smtClean="0"/>
              <a:t>Light Industrial </a:t>
            </a:r>
            <a:endParaRPr lang="en-US" sz="4400" dirty="0"/>
          </a:p>
        </p:txBody>
      </p:sp>
      <p:sp>
        <p:nvSpPr>
          <p:cNvPr id="4" name="TextBox 3"/>
          <p:cNvSpPr txBox="1"/>
          <p:nvPr/>
        </p:nvSpPr>
        <p:spPr>
          <a:xfrm>
            <a:off x="261429" y="28838"/>
            <a:ext cx="1524265" cy="1200329"/>
          </a:xfrm>
          <a:prstGeom prst="rect">
            <a:avLst/>
          </a:prstGeom>
          <a:noFill/>
        </p:spPr>
        <p:txBody>
          <a:bodyPr wrap="square" rtlCol="0">
            <a:spAutoFit/>
          </a:bodyPr>
          <a:lstStyle/>
          <a:p>
            <a:r>
              <a:rPr lang="en-US" sz="7200" dirty="0" smtClean="0">
                <a:solidFill>
                  <a:srgbClr val="FFC000"/>
                </a:solidFill>
              </a:rPr>
              <a:t>L-I</a:t>
            </a:r>
            <a:endParaRPr lang="en-US" sz="7200" dirty="0">
              <a:solidFill>
                <a:srgbClr val="FFC000"/>
              </a:solidFill>
            </a:endParaRPr>
          </a:p>
        </p:txBody>
      </p:sp>
      <p:sp>
        <p:nvSpPr>
          <p:cNvPr id="5" name="TextBox 4"/>
          <p:cNvSpPr txBox="1"/>
          <p:nvPr/>
        </p:nvSpPr>
        <p:spPr>
          <a:xfrm>
            <a:off x="-61892" y="6488668"/>
            <a:ext cx="2190023" cy="369332"/>
          </a:xfrm>
          <a:prstGeom prst="rect">
            <a:avLst/>
          </a:prstGeom>
          <a:noFill/>
        </p:spPr>
        <p:txBody>
          <a:bodyPr wrap="none" rtlCol="0">
            <a:spAutoFit/>
          </a:bodyPr>
          <a:lstStyle/>
          <a:p>
            <a:r>
              <a:rPr lang="en-US" dirty="0" smtClean="0"/>
              <a:t>325-12   p.325: 24.1  </a:t>
            </a:r>
            <a:endParaRPr lang="en-US" dirty="0"/>
          </a:p>
        </p:txBody>
      </p:sp>
      <p:sp>
        <p:nvSpPr>
          <p:cNvPr id="7" name="Freeform 6"/>
          <p:cNvSpPr/>
          <p:nvPr/>
        </p:nvSpPr>
        <p:spPr>
          <a:xfrm>
            <a:off x="1202031" y="1238657"/>
            <a:ext cx="6324600" cy="4636551"/>
          </a:xfrm>
          <a:custGeom>
            <a:avLst/>
            <a:gdLst>
              <a:gd name="connsiteX0" fmla="*/ 838200 w 4739640"/>
              <a:gd name="connsiteY0" fmla="*/ 929640 h 3840480"/>
              <a:gd name="connsiteX1" fmla="*/ 0 w 4739640"/>
              <a:gd name="connsiteY1" fmla="*/ 3825240 h 3840480"/>
              <a:gd name="connsiteX2" fmla="*/ 4739640 w 4739640"/>
              <a:gd name="connsiteY2" fmla="*/ 3840480 h 3840480"/>
              <a:gd name="connsiteX3" fmla="*/ 3627120 w 4739640"/>
              <a:gd name="connsiteY3" fmla="*/ 0 h 3840480"/>
              <a:gd name="connsiteX4" fmla="*/ 1066800 w 4739640"/>
              <a:gd name="connsiteY4" fmla="*/ 15240 h 3840480"/>
              <a:gd name="connsiteX5" fmla="*/ 838200 w 4739640"/>
              <a:gd name="connsiteY5" fmla="*/ 929640 h 384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9640" h="3840480">
                <a:moveTo>
                  <a:pt x="838200" y="929640"/>
                </a:moveTo>
                <a:lnTo>
                  <a:pt x="0" y="3825240"/>
                </a:lnTo>
                <a:lnTo>
                  <a:pt x="4739640" y="3840480"/>
                </a:lnTo>
                <a:lnTo>
                  <a:pt x="3627120" y="0"/>
                </a:lnTo>
                <a:lnTo>
                  <a:pt x="1066800" y="15240"/>
                </a:lnTo>
                <a:lnTo>
                  <a:pt x="838200" y="929640"/>
                </a:lnTo>
                <a:close/>
              </a:path>
            </a:pathLst>
          </a:custGeom>
          <a:pattFill prst="horzBrick">
            <a:fgClr>
              <a:schemeClr val="bg1"/>
            </a:fgClr>
            <a:bgClr>
              <a:schemeClr val="tx2">
                <a:lumMod val="1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6235886" y="1013722"/>
            <a:ext cx="2905091" cy="1077218"/>
          </a:xfrm>
          <a:prstGeom prst="rect">
            <a:avLst/>
          </a:prstGeom>
          <a:noFill/>
        </p:spPr>
        <p:txBody>
          <a:bodyPr wrap="none" rtlCol="0">
            <a:spAutoFit/>
          </a:bodyPr>
          <a:lstStyle/>
          <a:p>
            <a:r>
              <a:rPr lang="en-US" sz="2400" dirty="0" smtClean="0"/>
              <a:t>Minimum Lot Area:</a:t>
            </a:r>
          </a:p>
          <a:p>
            <a:r>
              <a:rPr lang="en-US" sz="4000" dirty="0" smtClean="0"/>
              <a:t>0.5 acre</a:t>
            </a:r>
            <a:endParaRPr lang="en-US" sz="2400" dirty="0"/>
          </a:p>
        </p:txBody>
      </p:sp>
      <p:sp>
        <p:nvSpPr>
          <p:cNvPr id="10" name="TextBox 9"/>
          <p:cNvSpPr txBox="1"/>
          <p:nvPr/>
        </p:nvSpPr>
        <p:spPr>
          <a:xfrm>
            <a:off x="3448672" y="5962127"/>
            <a:ext cx="1911101" cy="707886"/>
          </a:xfrm>
          <a:prstGeom prst="rect">
            <a:avLst/>
          </a:prstGeom>
          <a:noFill/>
        </p:spPr>
        <p:txBody>
          <a:bodyPr wrap="none" rtlCol="0">
            <a:spAutoFit/>
          </a:bodyPr>
          <a:lstStyle/>
          <a:p>
            <a:r>
              <a:rPr lang="en-US" sz="4000" dirty="0" smtClean="0"/>
              <a:t>100 feet</a:t>
            </a:r>
            <a:endParaRPr lang="en-US" sz="4000" dirty="0"/>
          </a:p>
        </p:txBody>
      </p:sp>
      <p:sp>
        <p:nvSpPr>
          <p:cNvPr id="12" name="TextBox 11"/>
          <p:cNvSpPr txBox="1"/>
          <p:nvPr/>
        </p:nvSpPr>
        <p:spPr>
          <a:xfrm>
            <a:off x="1366471" y="4144220"/>
            <a:ext cx="3806457" cy="892552"/>
          </a:xfrm>
          <a:prstGeom prst="rect">
            <a:avLst/>
          </a:prstGeom>
          <a:noFill/>
        </p:spPr>
        <p:txBody>
          <a:bodyPr wrap="square" rtlCol="0">
            <a:spAutoFit/>
          </a:bodyPr>
          <a:lstStyle/>
          <a:p>
            <a:pPr algn="ctr"/>
            <a:endParaRPr lang="en-US" sz="3600" dirty="0" smtClean="0"/>
          </a:p>
          <a:p>
            <a:pPr algn="ctr"/>
            <a:r>
              <a:rPr lang="en-US" sz="1600" dirty="0" smtClean="0"/>
              <a:t>.</a:t>
            </a:r>
            <a:endParaRPr lang="en-US" sz="1600" dirty="0"/>
          </a:p>
        </p:txBody>
      </p:sp>
      <p:sp>
        <p:nvSpPr>
          <p:cNvPr id="14" name="Right Arrow 13"/>
          <p:cNvSpPr/>
          <p:nvPr/>
        </p:nvSpPr>
        <p:spPr>
          <a:xfrm>
            <a:off x="5359774" y="6246352"/>
            <a:ext cx="2228360"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flipH="1">
            <a:off x="1240222" y="6204443"/>
            <a:ext cx="2150768" cy="267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868778" y="1210174"/>
            <a:ext cx="2423637" cy="1261884"/>
          </a:xfrm>
          <a:prstGeom prst="rect">
            <a:avLst/>
          </a:prstGeom>
          <a:noFill/>
        </p:spPr>
        <p:txBody>
          <a:bodyPr wrap="square" rtlCol="0">
            <a:spAutoFit/>
          </a:bodyPr>
          <a:lstStyle/>
          <a:p>
            <a:r>
              <a:rPr lang="en-US" dirty="0" smtClean="0"/>
              <a:t>Minimum rear</a:t>
            </a:r>
          </a:p>
          <a:p>
            <a:r>
              <a:rPr lang="en-US" dirty="0" smtClean="0"/>
              <a:t>Yard setback</a:t>
            </a:r>
          </a:p>
          <a:p>
            <a:r>
              <a:rPr lang="en-US" sz="4000" dirty="0" smtClean="0"/>
              <a:t>30 feet</a:t>
            </a:r>
            <a:endParaRPr lang="en-US" sz="4000" dirty="0"/>
          </a:p>
        </p:txBody>
      </p:sp>
      <p:sp>
        <p:nvSpPr>
          <p:cNvPr id="20" name="TextBox 19"/>
          <p:cNvSpPr txBox="1"/>
          <p:nvPr/>
        </p:nvSpPr>
        <p:spPr>
          <a:xfrm>
            <a:off x="2111952" y="6444734"/>
            <a:ext cx="4504759" cy="369332"/>
          </a:xfrm>
          <a:prstGeom prst="rect">
            <a:avLst/>
          </a:prstGeom>
          <a:noFill/>
        </p:spPr>
        <p:txBody>
          <a:bodyPr wrap="none" rtlCol="0">
            <a:spAutoFit/>
          </a:bodyPr>
          <a:lstStyle/>
          <a:p>
            <a:r>
              <a:rPr lang="en-US" dirty="0" smtClean="0"/>
              <a:t>Minimum lot width measured at frontage </a:t>
            </a:r>
            <a:endParaRPr lang="en-US" dirty="0"/>
          </a:p>
        </p:txBody>
      </p:sp>
      <p:sp>
        <p:nvSpPr>
          <p:cNvPr id="21" name="Left-Right Arrow 20"/>
          <p:cNvSpPr/>
          <p:nvPr/>
        </p:nvSpPr>
        <p:spPr>
          <a:xfrm>
            <a:off x="5199147" y="3353126"/>
            <a:ext cx="1524930" cy="484632"/>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598238" y="2805323"/>
            <a:ext cx="840331" cy="707886"/>
          </a:xfrm>
          <a:prstGeom prst="rect">
            <a:avLst/>
          </a:prstGeom>
          <a:noFill/>
        </p:spPr>
        <p:txBody>
          <a:bodyPr wrap="square" rtlCol="0">
            <a:spAutoFit/>
          </a:bodyPr>
          <a:lstStyle/>
          <a:p>
            <a:r>
              <a:rPr lang="en-US" sz="4000" dirty="0" smtClean="0"/>
              <a:t>10’</a:t>
            </a:r>
            <a:endParaRPr lang="en-US" sz="4000" dirty="0"/>
          </a:p>
        </p:txBody>
      </p:sp>
      <p:sp>
        <p:nvSpPr>
          <p:cNvPr id="26" name="TextBox 25"/>
          <p:cNvSpPr txBox="1"/>
          <p:nvPr/>
        </p:nvSpPr>
        <p:spPr>
          <a:xfrm>
            <a:off x="5199147" y="3731442"/>
            <a:ext cx="1693092" cy="646331"/>
          </a:xfrm>
          <a:prstGeom prst="rect">
            <a:avLst/>
          </a:prstGeom>
          <a:noFill/>
        </p:spPr>
        <p:txBody>
          <a:bodyPr wrap="none" rtlCol="0">
            <a:spAutoFit/>
          </a:bodyPr>
          <a:lstStyle/>
          <a:p>
            <a:r>
              <a:rPr lang="en-US" dirty="0" smtClean="0"/>
              <a:t>Minimum side</a:t>
            </a:r>
          </a:p>
          <a:p>
            <a:r>
              <a:rPr lang="en-US" dirty="0" smtClean="0"/>
              <a:t> yard setback</a:t>
            </a:r>
            <a:endParaRPr lang="en-US" dirty="0"/>
          </a:p>
        </p:txBody>
      </p:sp>
      <p:sp>
        <p:nvSpPr>
          <p:cNvPr id="27" name="Up-Down Arrow 26"/>
          <p:cNvSpPr/>
          <p:nvPr/>
        </p:nvSpPr>
        <p:spPr>
          <a:xfrm>
            <a:off x="4584103" y="1229167"/>
            <a:ext cx="488709" cy="1181879"/>
          </a:xfrm>
          <a:prstGeom prst="upDownArrow">
            <a:avLst/>
          </a:prstGeom>
          <a:solidFill>
            <a:srgbClr val="FFC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Up-Down Arrow 30"/>
          <p:cNvSpPr/>
          <p:nvPr/>
        </p:nvSpPr>
        <p:spPr>
          <a:xfrm>
            <a:off x="3108445" y="4620976"/>
            <a:ext cx="488709" cy="1180331"/>
          </a:xfrm>
          <a:prstGeom prst="up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997909" y="4552662"/>
            <a:ext cx="3026791" cy="1231106"/>
          </a:xfrm>
          <a:prstGeom prst="rect">
            <a:avLst/>
          </a:prstGeom>
          <a:noFill/>
        </p:spPr>
        <p:txBody>
          <a:bodyPr wrap="none" rtlCol="0">
            <a:spAutoFit/>
          </a:bodyPr>
          <a:lstStyle/>
          <a:p>
            <a:r>
              <a:rPr lang="en-US" sz="4000" dirty="0" smtClean="0"/>
              <a:t>25 feet</a:t>
            </a:r>
          </a:p>
          <a:p>
            <a:r>
              <a:rPr lang="en-US" dirty="0" smtClean="0"/>
              <a:t>As measured from the front</a:t>
            </a:r>
          </a:p>
          <a:p>
            <a:r>
              <a:rPr lang="en-US" sz="1600" dirty="0" smtClean="0"/>
              <a:t>Building line.</a:t>
            </a:r>
            <a:endParaRPr lang="en-US" sz="1600" dirty="0"/>
          </a:p>
        </p:txBody>
      </p:sp>
      <p:sp>
        <p:nvSpPr>
          <p:cNvPr id="29" name="TextBox 28"/>
          <p:cNvSpPr txBox="1"/>
          <p:nvPr/>
        </p:nvSpPr>
        <p:spPr>
          <a:xfrm>
            <a:off x="99188" y="1194934"/>
            <a:ext cx="2241253" cy="1815882"/>
          </a:xfrm>
          <a:prstGeom prst="rect">
            <a:avLst/>
          </a:prstGeom>
          <a:noFill/>
        </p:spPr>
        <p:txBody>
          <a:bodyPr wrap="square" rtlCol="0">
            <a:spAutoFit/>
          </a:bodyPr>
          <a:lstStyle/>
          <a:p>
            <a:r>
              <a:rPr lang="en-US" sz="3200" dirty="0" smtClean="0"/>
              <a:t>Maximum</a:t>
            </a:r>
          </a:p>
          <a:p>
            <a:r>
              <a:rPr lang="en-US" sz="3200" dirty="0" smtClean="0"/>
              <a:t>stories:</a:t>
            </a:r>
            <a:r>
              <a:rPr lang="en-US" dirty="0" smtClean="0"/>
              <a:t>  </a:t>
            </a:r>
            <a:r>
              <a:rPr lang="en-US" sz="4800" dirty="0" smtClean="0"/>
              <a:t>3</a:t>
            </a:r>
          </a:p>
          <a:p>
            <a:endParaRPr lang="en-US" sz="3200" dirty="0" smtClean="0"/>
          </a:p>
        </p:txBody>
      </p:sp>
      <p:sp>
        <p:nvSpPr>
          <p:cNvPr id="32" name="TextBox 31"/>
          <p:cNvSpPr txBox="1"/>
          <p:nvPr/>
        </p:nvSpPr>
        <p:spPr>
          <a:xfrm>
            <a:off x="6762471" y="2090793"/>
            <a:ext cx="1888659" cy="707886"/>
          </a:xfrm>
          <a:prstGeom prst="rect">
            <a:avLst/>
          </a:prstGeom>
          <a:noFill/>
        </p:spPr>
        <p:txBody>
          <a:bodyPr wrap="none" rtlCol="0">
            <a:spAutoFit/>
          </a:bodyPr>
          <a:lstStyle/>
          <a:p>
            <a:r>
              <a:rPr lang="en-US" sz="2000" dirty="0" smtClean="0"/>
              <a:t>35% maximum</a:t>
            </a:r>
          </a:p>
          <a:p>
            <a:r>
              <a:rPr lang="en-US" sz="2000" dirty="0" smtClean="0"/>
              <a:t>Lot coverage</a:t>
            </a:r>
            <a:endParaRPr lang="en-US" sz="2000" dirty="0"/>
          </a:p>
        </p:txBody>
      </p:sp>
      <p:sp>
        <p:nvSpPr>
          <p:cNvPr id="6" name="Right Arrow 5">
            <a:hlinkClick r:id="rId2" action="ppaction://hlinksldjump"/>
          </p:cNvPr>
          <p:cNvSpPr/>
          <p:nvPr/>
        </p:nvSpPr>
        <p:spPr>
          <a:xfrm>
            <a:off x="8534399" y="6186974"/>
            <a:ext cx="433565"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235886" y="244281"/>
            <a:ext cx="2249334" cy="646331"/>
          </a:xfrm>
          <a:prstGeom prst="rect">
            <a:avLst/>
          </a:prstGeom>
          <a:noFill/>
        </p:spPr>
        <p:txBody>
          <a:bodyPr wrap="none" rtlCol="0">
            <a:spAutoFit/>
          </a:bodyPr>
          <a:lstStyle/>
          <a:p>
            <a:r>
              <a:rPr lang="en-US" dirty="0" smtClean="0"/>
              <a:t>Requires special use</a:t>
            </a:r>
          </a:p>
          <a:p>
            <a:r>
              <a:rPr lang="en-US" dirty="0" smtClean="0"/>
              <a:t>Permit </a:t>
            </a:r>
            <a:endParaRPr lang="en-US" dirty="0"/>
          </a:p>
        </p:txBody>
      </p:sp>
      <p:pic>
        <p:nvPicPr>
          <p:cNvPr id="3075" name="Picture 3" descr="C:\Users\dad\AppData\Local\Microsoft\Windows\Temporary Internet Files\Content.IE5\QX5I5FT9\MC90005617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8445" y="2522507"/>
            <a:ext cx="2023223" cy="202322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922352" y="3168479"/>
            <a:ext cx="2034531" cy="923330"/>
          </a:xfrm>
          <a:prstGeom prst="rect">
            <a:avLst/>
          </a:prstGeom>
          <a:noFill/>
        </p:spPr>
        <p:txBody>
          <a:bodyPr wrap="none" rtlCol="0">
            <a:spAutoFit/>
          </a:bodyPr>
          <a:lstStyle/>
          <a:p>
            <a:r>
              <a:rPr lang="en-US" dirty="0" smtClean="0"/>
              <a:t>Minimum setback</a:t>
            </a:r>
          </a:p>
          <a:p>
            <a:r>
              <a:rPr lang="en-US" dirty="0"/>
              <a:t> </a:t>
            </a:r>
            <a:r>
              <a:rPr lang="en-US" dirty="0" smtClean="0"/>
              <a:t>  50 feet from any</a:t>
            </a:r>
          </a:p>
          <a:p>
            <a:r>
              <a:rPr lang="en-US" dirty="0"/>
              <a:t> </a:t>
            </a:r>
            <a:r>
              <a:rPr lang="en-US" dirty="0" smtClean="0"/>
              <a:t>    residential lot</a:t>
            </a:r>
            <a:endParaRPr lang="en-US" dirty="0"/>
          </a:p>
        </p:txBody>
      </p:sp>
      <p:pic>
        <p:nvPicPr>
          <p:cNvPr id="4098" name="Picture 2">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860" y="2887853"/>
            <a:ext cx="1666834" cy="949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740464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309" y="1129268"/>
            <a:ext cx="3201080" cy="5357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123730" y="4967803"/>
            <a:ext cx="4238591" cy="646331"/>
          </a:xfrm>
          <a:prstGeom prst="rect">
            <a:avLst/>
          </a:prstGeom>
          <a:solidFill>
            <a:schemeClr val="bg1">
              <a:alpha val="17000"/>
            </a:schemeClr>
          </a:solidFill>
          <a:ln w="41275">
            <a:solidFill>
              <a:srgbClr val="FFFF00"/>
            </a:solidFill>
          </a:ln>
        </p:spPr>
        <p:txBody>
          <a:bodyPr wrap="square" rtlCol="0">
            <a:spAutoFit/>
          </a:bodyPr>
          <a:lstStyle/>
          <a:p>
            <a:r>
              <a:rPr lang="en-US" dirty="0" smtClean="0">
                <a:solidFill>
                  <a:srgbClr val="FFFF00"/>
                </a:solidFill>
              </a:rPr>
              <a:t>IMPORTANT: All small wind systems</a:t>
            </a:r>
          </a:p>
          <a:p>
            <a:r>
              <a:rPr lang="en-US" dirty="0" smtClean="0">
                <a:solidFill>
                  <a:srgbClr val="FFFF00"/>
                </a:solidFill>
              </a:rPr>
              <a:t>Require a special use permit</a:t>
            </a:r>
            <a:endParaRPr lang="en-US" dirty="0">
              <a:solidFill>
                <a:srgbClr val="FFFF00"/>
              </a:solidFill>
            </a:endParaRPr>
          </a:p>
        </p:txBody>
      </p:sp>
      <p:pic>
        <p:nvPicPr>
          <p:cNvPr id="3077" name="Picture 5">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2076" y="198754"/>
            <a:ext cx="9334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290916" y="165128"/>
            <a:ext cx="6556475" cy="769441"/>
          </a:xfrm>
          <a:prstGeom prst="rect">
            <a:avLst/>
          </a:prstGeom>
          <a:noFill/>
        </p:spPr>
        <p:txBody>
          <a:bodyPr wrap="none" rtlCol="0">
            <a:spAutoFit/>
          </a:bodyPr>
          <a:lstStyle/>
          <a:p>
            <a:r>
              <a:rPr lang="en-US" sz="4400" dirty="0" smtClean="0">
                <a:solidFill>
                  <a:schemeClr val="tx2">
                    <a:lumMod val="75000"/>
                  </a:schemeClr>
                </a:solidFill>
              </a:rPr>
              <a:t>SMALL WIND SYSTEMS</a:t>
            </a:r>
            <a:endParaRPr lang="en-US" sz="4400" dirty="0">
              <a:solidFill>
                <a:schemeClr val="tx2">
                  <a:lumMod val="75000"/>
                </a:schemeClr>
              </a:solidFill>
            </a:endParaRPr>
          </a:p>
        </p:txBody>
      </p:sp>
      <p:sp>
        <p:nvSpPr>
          <p:cNvPr id="26" name="Right Arrow 25">
            <a:hlinkClick r:id="rId4" action="ppaction://hlinksldjump"/>
          </p:cNvPr>
          <p:cNvSpPr/>
          <p:nvPr/>
        </p:nvSpPr>
        <p:spPr>
          <a:xfrm>
            <a:off x="7233393" y="5290968"/>
            <a:ext cx="466725"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Bevel 27">
            <a:hlinkClick r:id="rId5" action="ppaction://hlinksldjump"/>
          </p:cNvPr>
          <p:cNvSpPr/>
          <p:nvPr/>
        </p:nvSpPr>
        <p:spPr>
          <a:xfrm>
            <a:off x="6819900" y="198754"/>
            <a:ext cx="990600" cy="483899"/>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menu</a:t>
            </a:r>
            <a:endParaRPr lang="en-US" dirty="0"/>
          </a:p>
        </p:txBody>
      </p:sp>
      <p:sp>
        <p:nvSpPr>
          <p:cNvPr id="29" name="TextBox 28"/>
          <p:cNvSpPr txBox="1"/>
          <p:nvPr/>
        </p:nvSpPr>
        <p:spPr>
          <a:xfrm>
            <a:off x="4123730" y="3581400"/>
            <a:ext cx="4419600" cy="1200329"/>
          </a:xfrm>
          <a:prstGeom prst="rect">
            <a:avLst/>
          </a:prstGeom>
          <a:solidFill>
            <a:srgbClr val="7030A0">
              <a:alpha val="0"/>
            </a:srgbClr>
          </a:solidFill>
          <a:ln w="28575">
            <a:solidFill>
              <a:srgbClr val="00B050"/>
            </a:solidFill>
          </a:ln>
        </p:spPr>
        <p:txBody>
          <a:bodyPr wrap="square" rtlCol="0">
            <a:spAutoFit/>
          </a:bodyPr>
          <a:lstStyle/>
          <a:p>
            <a:r>
              <a:rPr lang="en-US" dirty="0" smtClean="0"/>
              <a:t>Village requirements for the safe siting</a:t>
            </a:r>
          </a:p>
          <a:p>
            <a:r>
              <a:rPr lang="en-US" dirty="0" smtClean="0"/>
              <a:t>and installation of small wind systems</a:t>
            </a:r>
          </a:p>
          <a:p>
            <a:r>
              <a:rPr lang="en-US" dirty="0" smtClean="0"/>
              <a:t>Are found in the Village of Dexter Zoning Code at section: 325-39.2</a:t>
            </a:r>
            <a:endParaRPr lang="en-US" dirty="0"/>
          </a:p>
        </p:txBody>
      </p:sp>
      <p:sp>
        <p:nvSpPr>
          <p:cNvPr id="31" name="TextBox 30"/>
          <p:cNvSpPr txBox="1"/>
          <p:nvPr/>
        </p:nvSpPr>
        <p:spPr>
          <a:xfrm>
            <a:off x="4123730" y="5840216"/>
            <a:ext cx="4296369" cy="646331"/>
          </a:xfrm>
          <a:prstGeom prst="rect">
            <a:avLst/>
          </a:prstGeom>
          <a:solidFill>
            <a:schemeClr val="bg1"/>
          </a:solidFill>
          <a:ln w="50800">
            <a:solidFill>
              <a:srgbClr val="FF0000"/>
            </a:solidFill>
          </a:ln>
        </p:spPr>
        <p:txBody>
          <a:bodyPr wrap="none" rtlCol="0">
            <a:spAutoFit/>
          </a:bodyPr>
          <a:lstStyle/>
          <a:p>
            <a:r>
              <a:rPr lang="en-US" dirty="0" smtClean="0">
                <a:solidFill>
                  <a:srgbClr val="FFFF00"/>
                </a:solidFill>
              </a:rPr>
              <a:t>Commercial wind turbines are excluded</a:t>
            </a:r>
          </a:p>
          <a:p>
            <a:r>
              <a:rPr lang="en-US" dirty="0" smtClean="0">
                <a:solidFill>
                  <a:srgbClr val="FFFF00"/>
                </a:solidFill>
              </a:rPr>
              <a:t>From the Village of Dexter</a:t>
            </a:r>
            <a:endParaRPr lang="en-US" dirty="0">
              <a:solidFill>
                <a:srgbClr val="FFFF00"/>
              </a:solidFill>
            </a:endParaRPr>
          </a:p>
        </p:txBody>
      </p:sp>
      <p:sp>
        <p:nvSpPr>
          <p:cNvPr id="3072" name="TextBox 3071"/>
          <p:cNvSpPr txBox="1"/>
          <p:nvPr/>
        </p:nvSpPr>
        <p:spPr>
          <a:xfrm>
            <a:off x="4059522" y="1129268"/>
            <a:ext cx="4836004" cy="1938992"/>
          </a:xfrm>
          <a:prstGeom prst="rect">
            <a:avLst/>
          </a:prstGeom>
          <a:noFill/>
        </p:spPr>
        <p:txBody>
          <a:bodyPr wrap="none" rtlCol="0">
            <a:spAutoFit/>
          </a:bodyPr>
          <a:lstStyle/>
          <a:p>
            <a:r>
              <a:rPr lang="en-US" sz="4400" dirty="0" smtClean="0"/>
              <a:t>General Guide</a:t>
            </a:r>
          </a:p>
          <a:p>
            <a:r>
              <a:rPr lang="en-US" sz="3200" dirty="0" smtClean="0"/>
              <a:t>for use in Planning</a:t>
            </a:r>
          </a:p>
          <a:p>
            <a:r>
              <a:rPr lang="en-US" sz="3200" dirty="0" smtClean="0"/>
              <a:t>your Small wind system</a:t>
            </a:r>
            <a:r>
              <a:rPr lang="en-US" sz="4400" dirty="0" smtClean="0"/>
              <a:t>.</a:t>
            </a:r>
            <a:endParaRPr lang="en-US" sz="4400" dirty="0"/>
          </a:p>
        </p:txBody>
      </p:sp>
    </p:spTree>
    <p:extLst>
      <p:ext uri="{BB962C8B-B14F-4D97-AF65-F5344CB8AC3E}">
        <p14:creationId xmlns:p14="http://schemas.microsoft.com/office/powerpoint/2010/main" val="279465304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4760" y="1646945"/>
            <a:ext cx="1752600" cy="2150968"/>
          </a:xfrm>
          <a:prstGeom prst="rect">
            <a:avLst/>
          </a:prstGeom>
        </p:spPr>
      </p:pic>
      <p:sp>
        <p:nvSpPr>
          <p:cNvPr id="3" name="Rectangle 2"/>
          <p:cNvSpPr/>
          <p:nvPr/>
        </p:nvSpPr>
        <p:spPr>
          <a:xfrm>
            <a:off x="1039423" y="1423245"/>
            <a:ext cx="2552700" cy="2440528"/>
          </a:xfrm>
          <a:prstGeom prst="rect">
            <a:avLst/>
          </a:prstGeom>
          <a:gradFill>
            <a:gsLst>
              <a:gs pos="0">
                <a:schemeClr val="tx2">
                  <a:lumMod val="25000"/>
                </a:schemeClr>
              </a:gs>
              <a:gs pos="100000">
                <a:schemeClr val="tx2"/>
              </a:gs>
              <a:gs pos="0">
                <a:srgbClr val="295DA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4" name="Trapezoid 3"/>
          <p:cNvSpPr/>
          <p:nvPr/>
        </p:nvSpPr>
        <p:spPr>
          <a:xfrm>
            <a:off x="512379" y="3863773"/>
            <a:ext cx="8077200" cy="2079827"/>
          </a:xfrm>
          <a:prstGeom prst="trapezoid">
            <a:avLst/>
          </a:prstGeom>
          <a:gradFill>
            <a:gsLst>
              <a:gs pos="11000">
                <a:srgbClr val="00682F"/>
              </a:gs>
              <a:gs pos="91000">
                <a:srgbClr val="92D050"/>
              </a:gs>
            </a:gsLst>
            <a:lin ang="5400000" scaled="0"/>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Setbacks from all property lines shall be maintained, at a minimum, at </a:t>
            </a:r>
            <a:r>
              <a:rPr lang="en-US" sz="3200" b="1" dirty="0" smtClean="0">
                <a:solidFill>
                  <a:srgbClr val="FFFF00"/>
                </a:solidFill>
                <a:latin typeface="Arial Black" panose="020B0A04020102020204" pitchFamily="34" charset="0"/>
              </a:rPr>
              <a:t>1 ½</a:t>
            </a:r>
            <a:r>
              <a:rPr lang="en-US" dirty="0" smtClean="0"/>
              <a:t>   </a:t>
            </a:r>
            <a:r>
              <a:rPr lang="en-US" sz="3600" dirty="0" smtClean="0">
                <a:solidFill>
                  <a:srgbClr val="FFFF00"/>
                </a:solidFill>
              </a:rPr>
              <a:t>times the height of the tower</a:t>
            </a:r>
          </a:p>
          <a:p>
            <a:pPr algn="ctr"/>
            <a:r>
              <a:rPr lang="en-US" dirty="0" smtClean="0"/>
              <a:t> </a:t>
            </a:r>
            <a:r>
              <a:rPr lang="en-US" dirty="0" smtClean="0">
                <a:solidFill>
                  <a:schemeClr val="bg1"/>
                </a:solidFill>
              </a:rPr>
              <a:t>(as measured from the furthest extension of the wind-rotor blade).</a:t>
            </a:r>
            <a:endParaRPr lang="en-US" dirty="0">
              <a:solidFill>
                <a:schemeClr val="bg1"/>
              </a:solidFill>
            </a:endParaRPr>
          </a:p>
        </p:txBody>
      </p:sp>
      <p:sp>
        <p:nvSpPr>
          <p:cNvPr id="7" name="Rectangle 6"/>
          <p:cNvSpPr/>
          <p:nvPr/>
        </p:nvSpPr>
        <p:spPr>
          <a:xfrm>
            <a:off x="5715000" y="1423245"/>
            <a:ext cx="2286000" cy="2440528"/>
          </a:xfrm>
          <a:prstGeom prst="rect">
            <a:avLst/>
          </a:prstGeom>
          <a:gradFill>
            <a:gsLst>
              <a:gs pos="0">
                <a:schemeClr val="tx2">
                  <a:lumMod val="25000"/>
                </a:schemeClr>
              </a:gs>
              <a:gs pos="100000">
                <a:schemeClr val="tx2"/>
              </a:gs>
              <a:gs pos="0">
                <a:srgbClr val="295DA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a:off x="165059" y="103257"/>
            <a:ext cx="7289881" cy="707886"/>
          </a:xfrm>
          <a:prstGeom prst="rect">
            <a:avLst/>
          </a:prstGeom>
          <a:noFill/>
        </p:spPr>
        <p:txBody>
          <a:bodyPr wrap="none" rtlCol="0">
            <a:spAutoFit/>
          </a:bodyPr>
          <a:lstStyle/>
          <a:p>
            <a:r>
              <a:rPr lang="en-US" sz="4000" dirty="0" smtClean="0"/>
              <a:t>Tower-Mounted Wind Turbine:</a:t>
            </a:r>
            <a:endParaRPr lang="en-US" sz="4000" dirty="0"/>
          </a:p>
        </p:txBody>
      </p:sp>
      <p:sp>
        <p:nvSpPr>
          <p:cNvPr id="10" name="Oval 9"/>
          <p:cNvSpPr/>
          <p:nvPr/>
        </p:nvSpPr>
        <p:spPr>
          <a:xfrm>
            <a:off x="3672577" y="1423245"/>
            <a:ext cx="1981200" cy="1828800"/>
          </a:xfrm>
          <a:prstGeom prst="ellipse">
            <a:avLst/>
          </a:prstGeom>
          <a:solidFill>
            <a:schemeClr val="accent1">
              <a:alpha val="43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Down Arrow 10"/>
          <p:cNvSpPr/>
          <p:nvPr/>
        </p:nvSpPr>
        <p:spPr>
          <a:xfrm rot="16200000">
            <a:off x="2567367" y="2370038"/>
            <a:ext cx="555834" cy="354329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Down Arrow 12"/>
          <p:cNvSpPr/>
          <p:nvPr/>
        </p:nvSpPr>
        <p:spPr>
          <a:xfrm>
            <a:off x="8146047" y="1395918"/>
            <a:ext cx="476461" cy="241404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65059" y="811143"/>
            <a:ext cx="5944704" cy="584775"/>
          </a:xfrm>
          <a:prstGeom prst="rect">
            <a:avLst/>
          </a:prstGeom>
          <a:noFill/>
        </p:spPr>
        <p:txBody>
          <a:bodyPr wrap="none" rtlCol="0">
            <a:spAutoFit/>
          </a:bodyPr>
          <a:lstStyle/>
          <a:p>
            <a:r>
              <a:rPr lang="en-US" sz="3200" dirty="0" smtClean="0">
                <a:solidFill>
                  <a:schemeClr val="tx2">
                    <a:lumMod val="90000"/>
                  </a:schemeClr>
                </a:solidFill>
                <a:cs typeface="Andalus" panose="02020603050405020304" pitchFamily="18" charset="-78"/>
              </a:rPr>
              <a:t>Where you can put-up a tower:</a:t>
            </a:r>
            <a:endParaRPr lang="en-US" sz="3200" dirty="0">
              <a:solidFill>
                <a:schemeClr val="tx2">
                  <a:lumMod val="90000"/>
                </a:schemeClr>
              </a:solidFill>
              <a:cs typeface="Andalus" panose="02020603050405020304" pitchFamily="18" charset="-78"/>
            </a:endParaRPr>
          </a:p>
        </p:txBody>
      </p:sp>
      <p:sp>
        <p:nvSpPr>
          <p:cNvPr id="18" name="TextBox 17"/>
          <p:cNvSpPr txBox="1"/>
          <p:nvPr/>
        </p:nvSpPr>
        <p:spPr>
          <a:xfrm>
            <a:off x="512379" y="6056204"/>
            <a:ext cx="7871899" cy="646331"/>
          </a:xfrm>
          <a:prstGeom prst="rect">
            <a:avLst/>
          </a:prstGeom>
          <a:noFill/>
        </p:spPr>
        <p:txBody>
          <a:bodyPr wrap="none" rtlCol="0">
            <a:spAutoFit/>
          </a:bodyPr>
          <a:lstStyle/>
          <a:p>
            <a:r>
              <a:rPr lang="en-US" dirty="0" smtClean="0"/>
              <a:t>No part may be located within or over drainage, utility or other established</a:t>
            </a:r>
          </a:p>
          <a:p>
            <a:r>
              <a:rPr lang="en-US" dirty="0" smtClean="0"/>
              <a:t>Easements or on or over property lines.</a:t>
            </a:r>
            <a:endParaRPr lang="en-US" dirty="0"/>
          </a:p>
        </p:txBody>
      </p:sp>
      <p:pic>
        <p:nvPicPr>
          <p:cNvPr id="1027" name="Picture 3">
            <a:hlinkClick r:id="" action="ppaction://hlinkshowjump?jump=previous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0520" y="103257"/>
            <a:ext cx="9874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5760" y="620782"/>
            <a:ext cx="9334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ounded Rectangle 18"/>
          <p:cNvSpPr/>
          <p:nvPr/>
        </p:nvSpPr>
        <p:spPr>
          <a:xfrm>
            <a:off x="5715000" y="1619199"/>
            <a:ext cx="2278647" cy="2010655"/>
          </a:xfrm>
          <a:prstGeom prst="round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Setback Example</a:t>
            </a:r>
            <a:r>
              <a:rPr lang="en-US" dirty="0">
                <a:solidFill>
                  <a:srgbClr val="FFFF00"/>
                </a:solidFill>
              </a:rPr>
              <a:t>: </a:t>
            </a:r>
            <a:r>
              <a:rPr lang="en-US" dirty="0" smtClean="0">
                <a:solidFill>
                  <a:srgbClr val="FFFF00"/>
                </a:solidFill>
              </a:rPr>
              <a:t>If your Tower </a:t>
            </a:r>
            <a:r>
              <a:rPr lang="en-US" dirty="0">
                <a:solidFill>
                  <a:srgbClr val="FFFF00"/>
                </a:solidFill>
              </a:rPr>
              <a:t>is 100 feet </a:t>
            </a:r>
            <a:r>
              <a:rPr lang="en-US" dirty="0" smtClean="0">
                <a:solidFill>
                  <a:srgbClr val="FFFF00"/>
                </a:solidFill>
              </a:rPr>
              <a:t> high,</a:t>
            </a:r>
            <a:endParaRPr lang="en-US" dirty="0">
              <a:solidFill>
                <a:srgbClr val="FFFF00"/>
              </a:solidFill>
            </a:endParaRPr>
          </a:p>
          <a:p>
            <a:pPr algn="ctr"/>
            <a:r>
              <a:rPr lang="en-US" dirty="0">
                <a:solidFill>
                  <a:srgbClr val="FFFF00"/>
                </a:solidFill>
              </a:rPr>
              <a:t>Your setback in every direction is at least </a:t>
            </a:r>
            <a:r>
              <a:rPr lang="en-US" dirty="0" smtClean="0">
                <a:solidFill>
                  <a:srgbClr val="FFFF00"/>
                </a:solidFill>
              </a:rPr>
              <a:t>150 </a:t>
            </a:r>
            <a:r>
              <a:rPr lang="en-US" dirty="0" err="1" smtClean="0">
                <a:solidFill>
                  <a:srgbClr val="FFFF00"/>
                </a:solidFill>
              </a:rPr>
              <a:t>ft</a:t>
            </a:r>
            <a:r>
              <a:rPr lang="en-US" dirty="0" smtClean="0">
                <a:solidFill>
                  <a:srgbClr val="FFFF00"/>
                </a:solidFill>
              </a:rPr>
              <a:t> .</a:t>
            </a:r>
            <a:endParaRPr lang="en-US" dirty="0">
              <a:solidFill>
                <a:srgbClr val="FFFF00"/>
              </a:solidFill>
            </a:endParaRPr>
          </a:p>
        </p:txBody>
      </p:sp>
      <p:sp>
        <p:nvSpPr>
          <p:cNvPr id="20" name="Rounded Rectangle 19"/>
          <p:cNvSpPr/>
          <p:nvPr/>
        </p:nvSpPr>
        <p:spPr>
          <a:xfrm>
            <a:off x="1039423" y="1638181"/>
            <a:ext cx="2552700" cy="201065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The minimum distance between the ground and any part of the rotor or blade system shall be</a:t>
            </a:r>
          </a:p>
          <a:p>
            <a:pPr algn="ctr"/>
            <a:r>
              <a:rPr lang="en-US" dirty="0" smtClean="0">
                <a:solidFill>
                  <a:srgbClr val="FFFF00"/>
                </a:solidFill>
              </a:rPr>
              <a:t> </a:t>
            </a:r>
            <a:r>
              <a:rPr lang="en-US" sz="2400" dirty="0" smtClean="0">
                <a:solidFill>
                  <a:srgbClr val="FFFF00"/>
                </a:solidFill>
              </a:rPr>
              <a:t>30 feet</a:t>
            </a:r>
            <a:r>
              <a:rPr lang="en-US" dirty="0" smtClean="0">
                <a:solidFill>
                  <a:srgbClr val="FFFF00"/>
                </a:solidFill>
              </a:rPr>
              <a:t>.</a:t>
            </a:r>
            <a:endParaRPr lang="en-US" dirty="0">
              <a:solidFill>
                <a:srgbClr val="FFFF00"/>
              </a:solidFill>
            </a:endParaRPr>
          </a:p>
        </p:txBody>
      </p:sp>
      <p:sp>
        <p:nvSpPr>
          <p:cNvPr id="21" name="Right Arrow 20"/>
          <p:cNvSpPr/>
          <p:nvPr/>
        </p:nvSpPr>
        <p:spPr>
          <a:xfrm>
            <a:off x="3305555" y="3256445"/>
            <a:ext cx="1311377" cy="37914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1060" y="3848533"/>
            <a:ext cx="35718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430310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43000"/>
            <a:ext cx="3048680" cy="510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918" y="838200"/>
            <a:ext cx="3629319"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198755"/>
            <a:ext cx="9874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loud 4"/>
          <p:cNvSpPr/>
          <p:nvPr/>
        </p:nvSpPr>
        <p:spPr>
          <a:xfrm>
            <a:off x="2181097" y="4191000"/>
            <a:ext cx="1845140" cy="1524000"/>
          </a:xfrm>
          <a:prstGeom prst="cloud">
            <a:avLst/>
          </a:prstGeom>
          <a:solidFill>
            <a:srgbClr val="0068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554480" y="5334000"/>
            <a:ext cx="350520" cy="1524000"/>
          </a:xfrm>
          <a:prstGeom prst="roundRect">
            <a:avLst/>
          </a:prstGeom>
          <a:solidFill>
            <a:srgbClr val="AC8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2779" y="5562600"/>
            <a:ext cx="14389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loud 2"/>
          <p:cNvSpPr/>
          <p:nvPr/>
        </p:nvSpPr>
        <p:spPr>
          <a:xfrm>
            <a:off x="-129540" y="3276600"/>
            <a:ext cx="3368040" cy="2438400"/>
          </a:xfrm>
          <a:prstGeom prst="cloud">
            <a:avLst/>
          </a:prstGeom>
          <a:solidFill>
            <a:srgbClr val="2CAA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42483" y="4474779"/>
            <a:ext cx="3627916" cy="1661993"/>
          </a:xfrm>
          <a:prstGeom prst="rect">
            <a:avLst/>
          </a:prstGeom>
          <a:noFill/>
          <a:ln>
            <a:solidFill>
              <a:srgbClr val="92D050"/>
            </a:solidFill>
          </a:ln>
        </p:spPr>
        <p:txBody>
          <a:bodyPr wrap="none" rtlCol="0">
            <a:spAutoFit/>
          </a:bodyPr>
          <a:lstStyle/>
          <a:p>
            <a:r>
              <a:rPr lang="en-US" dirty="0" smtClean="0"/>
              <a:t>A small wind turbine should,</a:t>
            </a:r>
          </a:p>
          <a:p>
            <a:r>
              <a:rPr lang="en-US" dirty="0" smtClean="0"/>
              <a:t> to the greatest extent, use natural</a:t>
            </a:r>
          </a:p>
          <a:p>
            <a:r>
              <a:rPr lang="en-US" dirty="0" smtClean="0"/>
              <a:t> landforms and vegetation for</a:t>
            </a:r>
          </a:p>
          <a:p>
            <a:r>
              <a:rPr lang="en-US" sz="4800" dirty="0" smtClean="0">
                <a:solidFill>
                  <a:srgbClr val="92D050"/>
                </a:solidFill>
              </a:rPr>
              <a:t>Screening</a:t>
            </a:r>
            <a:r>
              <a:rPr lang="en-US" dirty="0" smtClean="0"/>
              <a:t>.</a:t>
            </a:r>
            <a:endParaRPr lang="en-US" dirty="0"/>
          </a:p>
        </p:txBody>
      </p:sp>
      <p:sp>
        <p:nvSpPr>
          <p:cNvPr id="10" name="Lightning Bolt 9"/>
          <p:cNvSpPr/>
          <p:nvPr/>
        </p:nvSpPr>
        <p:spPr>
          <a:xfrm rot="18023527">
            <a:off x="3941856" y="1764648"/>
            <a:ext cx="1081255" cy="671259"/>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268312" y="1501911"/>
            <a:ext cx="3411511" cy="1077218"/>
          </a:xfrm>
          <a:prstGeom prst="rect">
            <a:avLst/>
          </a:prstGeom>
          <a:noFill/>
          <a:ln>
            <a:solidFill>
              <a:srgbClr val="FF0000"/>
            </a:solidFill>
          </a:ln>
        </p:spPr>
        <p:txBody>
          <a:bodyPr wrap="none" rtlCol="0">
            <a:spAutoFit/>
          </a:bodyPr>
          <a:lstStyle/>
          <a:p>
            <a:r>
              <a:rPr lang="en-US" dirty="0" smtClean="0"/>
              <a:t>Must cause no </a:t>
            </a:r>
          </a:p>
          <a:p>
            <a:r>
              <a:rPr lang="en-US" sz="2800" dirty="0" smtClean="0">
                <a:solidFill>
                  <a:srgbClr val="FF0000"/>
                </a:solidFill>
              </a:rPr>
              <a:t>stray voltage</a:t>
            </a:r>
          </a:p>
          <a:p>
            <a:r>
              <a:rPr lang="en-US" dirty="0" smtClean="0"/>
              <a:t>Or electromagnetic interference</a:t>
            </a:r>
            <a:endParaRPr lang="en-US" dirty="0"/>
          </a:p>
        </p:txBody>
      </p:sp>
      <p:sp>
        <p:nvSpPr>
          <p:cNvPr id="14" name="TextBox 13"/>
          <p:cNvSpPr txBox="1"/>
          <p:nvPr/>
        </p:nvSpPr>
        <p:spPr>
          <a:xfrm>
            <a:off x="5459105" y="2788692"/>
            <a:ext cx="2492990" cy="1415772"/>
          </a:xfrm>
          <a:prstGeom prst="rect">
            <a:avLst/>
          </a:prstGeom>
          <a:noFill/>
          <a:ln>
            <a:solidFill>
              <a:srgbClr val="FFFF00"/>
            </a:solidFill>
          </a:ln>
        </p:spPr>
        <p:txBody>
          <a:bodyPr wrap="none" rtlCol="0">
            <a:spAutoFit/>
          </a:bodyPr>
          <a:lstStyle/>
          <a:p>
            <a:r>
              <a:rPr lang="en-US" dirty="0" smtClean="0">
                <a:solidFill>
                  <a:srgbClr val="FFFF00"/>
                </a:solidFill>
              </a:rPr>
              <a:t>Exterior </a:t>
            </a:r>
            <a:r>
              <a:rPr lang="en-US" sz="3200" dirty="0" smtClean="0">
                <a:solidFill>
                  <a:srgbClr val="FFFF00"/>
                </a:solidFill>
              </a:rPr>
              <a:t>lighting</a:t>
            </a:r>
          </a:p>
          <a:p>
            <a:r>
              <a:rPr lang="en-US" dirty="0" smtClean="0">
                <a:solidFill>
                  <a:srgbClr val="FFFF00"/>
                </a:solidFill>
              </a:rPr>
              <a:t>On the structure </a:t>
            </a:r>
          </a:p>
          <a:p>
            <a:r>
              <a:rPr lang="en-US" dirty="0" smtClean="0">
                <a:solidFill>
                  <a:srgbClr val="FFFF00"/>
                </a:solidFill>
              </a:rPr>
              <a:t>Is not allowed, except </a:t>
            </a:r>
          </a:p>
          <a:p>
            <a:r>
              <a:rPr lang="en-US" dirty="0" smtClean="0">
                <a:solidFill>
                  <a:srgbClr val="FFFF00"/>
                </a:solidFill>
              </a:rPr>
              <a:t>as FAA-required</a:t>
            </a:r>
            <a:endParaRPr lang="en-US" dirty="0">
              <a:solidFill>
                <a:srgbClr val="FFFF00"/>
              </a:solidFill>
            </a:endParaRPr>
          </a:p>
        </p:txBody>
      </p:sp>
      <p:cxnSp>
        <p:nvCxnSpPr>
          <p:cNvPr id="16" name="Straight Connector 15"/>
          <p:cNvCxnSpPr/>
          <p:nvPr/>
        </p:nvCxnSpPr>
        <p:spPr>
          <a:xfrm flipH="1" flipV="1">
            <a:off x="4252701" y="3048000"/>
            <a:ext cx="1015611" cy="646112"/>
          </a:xfrm>
          <a:prstGeom prst="line">
            <a:avLst/>
          </a:prstGeom>
          <a:ln w="314325" cmpd="tri">
            <a:gradFill>
              <a:gsLst>
                <a:gs pos="9000">
                  <a:srgbClr val="581804"/>
                </a:gs>
                <a:gs pos="50000">
                  <a:srgbClr val="FFC000"/>
                </a:gs>
                <a:gs pos="100000">
                  <a:srgbClr val="FFFF00">
                    <a:alpha val="29000"/>
                  </a:srgbClr>
                </a:gs>
              </a:gsLst>
              <a:lin ang="5400000" scaled="0"/>
            </a:gradFill>
          </a:ln>
          <a:effectLst>
            <a:outerShdw sx="1000" sy="1000" algn="ctr" rotWithShape="0">
              <a:srgbClr val="000000"/>
            </a:outerShdw>
          </a:effectLst>
        </p:spPr>
        <p:style>
          <a:lnRef idx="1">
            <a:schemeClr val="accent1"/>
          </a:lnRef>
          <a:fillRef idx="0">
            <a:schemeClr val="accent1"/>
          </a:fillRef>
          <a:effectRef idx="0">
            <a:schemeClr val="accent1"/>
          </a:effectRef>
          <a:fontRef idx="minor">
            <a:schemeClr val="tx1"/>
          </a:fontRef>
        </p:style>
      </p:cxnSp>
      <p:sp>
        <p:nvSpPr>
          <p:cNvPr id="26" name="Bevel 25">
            <a:hlinkClick r:id="" action="ppaction://hlinkshowjump?jump=nextslide"/>
          </p:cNvPr>
          <p:cNvSpPr/>
          <p:nvPr/>
        </p:nvSpPr>
        <p:spPr>
          <a:xfrm>
            <a:off x="7952095" y="198755"/>
            <a:ext cx="818304" cy="517525"/>
          </a:xfrm>
          <a:prstGeom prst="beve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next</a:t>
            </a:r>
            <a:endParaRPr lang="en-US" dirty="0">
              <a:solidFill>
                <a:schemeClr val="bg1"/>
              </a:solidFill>
            </a:endParaRPr>
          </a:p>
        </p:txBody>
      </p:sp>
    </p:spTree>
    <p:extLst>
      <p:ext uri="{BB962C8B-B14F-4D97-AF65-F5344CB8AC3E}">
        <p14:creationId xmlns:p14="http://schemas.microsoft.com/office/powerpoint/2010/main" val="75658994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000" y="2656225"/>
            <a:ext cx="1680491" cy="2819400"/>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120" y="2438400"/>
            <a:ext cx="200025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44120" y="381000"/>
            <a:ext cx="6947280" cy="738664"/>
          </a:xfrm>
          <a:prstGeom prst="rect">
            <a:avLst/>
          </a:prstGeom>
          <a:solidFill>
            <a:schemeClr val="tx2"/>
          </a:solidFill>
        </p:spPr>
        <p:txBody>
          <a:bodyPr wrap="square">
            <a:spAutoFit/>
          </a:bodyPr>
          <a:lstStyle/>
          <a:p>
            <a:r>
              <a:rPr lang="en-US" sz="2400" dirty="0">
                <a:solidFill>
                  <a:schemeClr val="bg2"/>
                </a:solidFill>
              </a:rPr>
              <a:t>Noise level </a:t>
            </a:r>
            <a:r>
              <a:rPr lang="en-US" dirty="0">
                <a:solidFill>
                  <a:schemeClr val="bg2"/>
                </a:solidFill>
              </a:rPr>
              <a:t>must not be more than </a:t>
            </a:r>
            <a:r>
              <a:rPr lang="en-US" dirty="0" smtClean="0">
                <a:solidFill>
                  <a:schemeClr val="bg2"/>
                </a:solidFill>
              </a:rPr>
              <a:t>ambient </a:t>
            </a:r>
            <a:r>
              <a:rPr lang="en-US" dirty="0">
                <a:solidFill>
                  <a:schemeClr val="bg2"/>
                </a:solidFill>
              </a:rPr>
              <a:t>+ 5 decibels measured </a:t>
            </a:r>
            <a:r>
              <a:rPr lang="en-US" dirty="0" smtClean="0">
                <a:solidFill>
                  <a:schemeClr val="bg2"/>
                </a:solidFill>
              </a:rPr>
              <a:t>at the nearest </a:t>
            </a:r>
            <a:r>
              <a:rPr lang="en-US" dirty="0">
                <a:solidFill>
                  <a:schemeClr val="bg2"/>
                </a:solidFill>
              </a:rPr>
              <a:t>property line.</a:t>
            </a:r>
          </a:p>
        </p:txBody>
      </p:sp>
      <p:sp>
        <p:nvSpPr>
          <p:cNvPr id="14" name="TextBox 13"/>
          <p:cNvSpPr txBox="1"/>
          <p:nvPr/>
        </p:nvSpPr>
        <p:spPr>
          <a:xfrm>
            <a:off x="604000" y="5737860"/>
            <a:ext cx="4928722" cy="923330"/>
          </a:xfrm>
          <a:prstGeom prst="rect">
            <a:avLst/>
          </a:prstGeom>
          <a:noFill/>
        </p:spPr>
        <p:txBody>
          <a:bodyPr wrap="none" rtlCol="0">
            <a:spAutoFit/>
          </a:bodyPr>
          <a:lstStyle/>
          <a:p>
            <a:r>
              <a:rPr lang="en-US" dirty="0" smtClean="0"/>
              <a:t>Turbine tower and blades  shall be</a:t>
            </a:r>
          </a:p>
          <a:p>
            <a:r>
              <a:rPr lang="en-US" dirty="0" smtClean="0"/>
              <a:t>Painted in a non-reflective non-obtrusive color</a:t>
            </a:r>
          </a:p>
          <a:p>
            <a:r>
              <a:rPr lang="en-US" dirty="0" smtClean="0"/>
              <a:t>To blend in as much as possible.</a:t>
            </a:r>
            <a:endParaRPr lang="en-US" dirty="0"/>
          </a:p>
        </p:txBody>
      </p:sp>
      <p:cxnSp>
        <p:nvCxnSpPr>
          <p:cNvPr id="16" name="Straight Connector 15"/>
          <p:cNvCxnSpPr/>
          <p:nvPr/>
        </p:nvCxnSpPr>
        <p:spPr>
          <a:xfrm>
            <a:off x="1444245" y="3657600"/>
            <a:ext cx="6480555" cy="19050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Parallelogram 17"/>
          <p:cNvSpPr/>
          <p:nvPr/>
        </p:nvSpPr>
        <p:spPr>
          <a:xfrm>
            <a:off x="7821612" y="4823460"/>
            <a:ext cx="96139" cy="914400"/>
          </a:xfrm>
          <a:prstGeom prst="parallelogram">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339840" y="3694390"/>
            <a:ext cx="2633157" cy="923330"/>
          </a:xfrm>
          <a:prstGeom prst="rect">
            <a:avLst/>
          </a:prstGeom>
          <a:noFill/>
        </p:spPr>
        <p:txBody>
          <a:bodyPr wrap="none" rtlCol="0">
            <a:spAutoFit/>
          </a:bodyPr>
          <a:lstStyle/>
          <a:p>
            <a:r>
              <a:rPr lang="en-US" dirty="0" smtClean="0"/>
              <a:t>Point of attachment </a:t>
            </a:r>
          </a:p>
          <a:p>
            <a:r>
              <a:rPr lang="en-US" dirty="0" smtClean="0"/>
              <a:t>sheathed In bright </a:t>
            </a:r>
          </a:p>
          <a:p>
            <a:r>
              <a:rPr lang="en-US" dirty="0" smtClean="0"/>
              <a:t>orange or bright yellow.</a:t>
            </a:r>
            <a:endParaRPr lang="en-US" dirty="0"/>
          </a:p>
        </p:txBody>
      </p:sp>
      <p:sp>
        <p:nvSpPr>
          <p:cNvPr id="21" name="TextBox 20"/>
          <p:cNvSpPr txBox="1"/>
          <p:nvPr/>
        </p:nvSpPr>
        <p:spPr>
          <a:xfrm>
            <a:off x="2819401" y="1524000"/>
            <a:ext cx="4114800" cy="1292662"/>
          </a:xfrm>
          <a:prstGeom prst="rect">
            <a:avLst/>
          </a:prstGeom>
          <a:solidFill>
            <a:srgbClr val="481F67"/>
          </a:solidFill>
        </p:spPr>
        <p:txBody>
          <a:bodyPr wrap="square" rtlCol="0">
            <a:spAutoFit/>
          </a:bodyPr>
          <a:lstStyle/>
          <a:p>
            <a:r>
              <a:rPr lang="en-US" sz="2400" dirty="0" smtClean="0">
                <a:solidFill>
                  <a:srgbClr val="FFFF00"/>
                </a:solidFill>
              </a:rPr>
              <a:t>Anchor points </a:t>
            </a:r>
            <a:r>
              <a:rPr lang="en-US" dirty="0" smtClean="0">
                <a:solidFill>
                  <a:srgbClr val="FFFF00"/>
                </a:solidFill>
              </a:rPr>
              <a:t>shall be located on </a:t>
            </a:r>
          </a:p>
          <a:p>
            <a:r>
              <a:rPr lang="en-US" dirty="0" smtClean="0">
                <a:solidFill>
                  <a:srgbClr val="FFFF00"/>
                </a:solidFill>
              </a:rPr>
              <a:t>The same property  and will not cross</a:t>
            </a:r>
          </a:p>
          <a:p>
            <a:r>
              <a:rPr lang="en-US" dirty="0" smtClean="0">
                <a:solidFill>
                  <a:srgbClr val="FFFF00"/>
                </a:solidFill>
              </a:rPr>
              <a:t>Above-ground electric or distribution</a:t>
            </a:r>
          </a:p>
          <a:p>
            <a:r>
              <a:rPr lang="en-US" dirty="0" smtClean="0">
                <a:solidFill>
                  <a:srgbClr val="FFFF00"/>
                </a:solidFill>
              </a:rPr>
              <a:t>Lines.</a:t>
            </a:r>
            <a:endParaRPr lang="en-US" dirty="0">
              <a:solidFill>
                <a:srgbClr val="FFFF00"/>
              </a:solidFill>
            </a:endParaRPr>
          </a:p>
        </p:txBody>
      </p:sp>
      <p:cxnSp>
        <p:nvCxnSpPr>
          <p:cNvPr id="23" name="Curved Connector 22"/>
          <p:cNvCxnSpPr/>
          <p:nvPr/>
        </p:nvCxnSpPr>
        <p:spPr>
          <a:xfrm>
            <a:off x="4379817" y="2905661"/>
            <a:ext cx="3352801" cy="2761178"/>
          </a:xfrm>
          <a:prstGeom prst="curvedConnector3">
            <a:avLst/>
          </a:prstGeom>
          <a:ln w="412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0" y="5562600"/>
            <a:ext cx="6553200" cy="0"/>
          </a:xfrm>
          <a:prstGeom prst="line">
            <a:avLst/>
          </a:prstGeom>
          <a:ln w="9525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600200" y="4785360"/>
            <a:ext cx="4113627" cy="646331"/>
          </a:xfrm>
          <a:prstGeom prst="rect">
            <a:avLst/>
          </a:prstGeom>
          <a:solidFill>
            <a:srgbClr val="052509"/>
          </a:solidFill>
          <a:ln w="28575" cmpd="dbl">
            <a:solidFill>
              <a:srgbClr val="FF0000"/>
            </a:solidFill>
          </a:ln>
        </p:spPr>
        <p:txBody>
          <a:bodyPr wrap="none" rtlCol="0">
            <a:spAutoFit/>
          </a:bodyPr>
          <a:lstStyle/>
          <a:p>
            <a:r>
              <a:rPr lang="en-US" dirty="0" smtClean="0">
                <a:solidFill>
                  <a:srgbClr val="FF0000"/>
                </a:solidFill>
              </a:rPr>
              <a:t>Electrical wires installed underground</a:t>
            </a:r>
          </a:p>
          <a:p>
            <a:r>
              <a:rPr lang="en-US" dirty="0" smtClean="0">
                <a:solidFill>
                  <a:srgbClr val="FF0000"/>
                </a:solidFill>
              </a:rPr>
              <a:t>Except for tie-ins to utility Company</a:t>
            </a:r>
            <a:endParaRPr lang="en-US" dirty="0">
              <a:solidFill>
                <a:srgbClr val="FF0000"/>
              </a:solidFill>
            </a:endParaRPr>
          </a:p>
        </p:txBody>
      </p:sp>
      <p:cxnSp>
        <p:nvCxnSpPr>
          <p:cNvPr id="5" name="Straight Arrow Connector 4"/>
          <p:cNvCxnSpPr/>
          <p:nvPr/>
        </p:nvCxnSpPr>
        <p:spPr>
          <a:xfrm flipV="1">
            <a:off x="444120" y="4648200"/>
            <a:ext cx="851280" cy="1447800"/>
          </a:xfrm>
          <a:prstGeom prst="straightConnector1">
            <a:avLst/>
          </a:prstGeom>
          <a:ln w="69850">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2052" name="Picture 4" descr="C:\Users\dad\AppData\Local\Microsoft\Windows\Temporary Internet Files\Content.IE5\QX5I5FT9\MC90009783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6418" y="229972"/>
            <a:ext cx="1207627" cy="1294028"/>
          </a:xfrm>
          <a:prstGeom prst="rect">
            <a:avLst/>
          </a:prstGeom>
          <a:noFill/>
          <a:extLst>
            <a:ext uri="{909E8E84-426E-40dd-AFC4-6F175D3DCCD1}">
              <a14:hiddenFill xmlns:a14="http://schemas.microsoft.com/office/drawing/2010/main">
                <a:solidFill>
                  <a:srgbClr val="FFFFFF"/>
                </a:solidFill>
              </a14:hiddenFill>
            </a:ext>
          </a:extLst>
        </p:spPr>
      </p:pic>
      <p:sp>
        <p:nvSpPr>
          <p:cNvPr id="30" name="Bevel 29">
            <a:hlinkClick r:id="" action="ppaction://hlinkshowjump?jump=nextslide"/>
          </p:cNvPr>
          <p:cNvSpPr/>
          <p:nvPr/>
        </p:nvSpPr>
        <p:spPr>
          <a:xfrm>
            <a:off x="7924800" y="6201757"/>
            <a:ext cx="916210" cy="461665"/>
          </a:xfrm>
          <a:prstGeom prst="beve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rPr>
              <a:t>next</a:t>
            </a:r>
            <a:endParaRPr lang="en-US" dirty="0">
              <a:solidFill>
                <a:schemeClr val="bg2"/>
              </a:solidFill>
            </a:endParaRPr>
          </a:p>
        </p:txBody>
      </p:sp>
      <p:sp>
        <p:nvSpPr>
          <p:cNvPr id="31" name="Bevel 30">
            <a:hlinkClick r:id="" action="ppaction://hlinkshowjump?jump=previousslide"/>
          </p:cNvPr>
          <p:cNvSpPr/>
          <p:nvPr/>
        </p:nvSpPr>
        <p:spPr>
          <a:xfrm>
            <a:off x="6766402" y="6201757"/>
            <a:ext cx="966216" cy="463897"/>
          </a:xfrm>
          <a:prstGeom prst="bevel">
            <a:avLst/>
          </a:prstGeom>
          <a:solidFill>
            <a:srgbClr val="FF0000">
              <a:alpha val="6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back</a:t>
            </a:r>
            <a:endParaRPr lang="en-US" dirty="0"/>
          </a:p>
        </p:txBody>
      </p:sp>
    </p:spTree>
    <p:extLst>
      <p:ext uri="{BB962C8B-B14F-4D97-AF65-F5344CB8AC3E}">
        <p14:creationId xmlns:p14="http://schemas.microsoft.com/office/powerpoint/2010/main" val="321166044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91869"/>
            <a:ext cx="6786794" cy="646331"/>
          </a:xfrm>
          <a:prstGeom prst="rect">
            <a:avLst/>
          </a:prstGeom>
          <a:noFill/>
        </p:spPr>
        <p:txBody>
          <a:bodyPr wrap="none" rtlCol="0">
            <a:spAutoFit/>
          </a:bodyPr>
          <a:lstStyle/>
          <a:p>
            <a:r>
              <a:rPr lang="en-US" sz="3600" dirty="0" smtClean="0"/>
              <a:t>General Technical requirements:</a:t>
            </a:r>
            <a:endParaRPr lang="en-US" sz="3600" dirty="0"/>
          </a:p>
        </p:txBody>
      </p:sp>
      <p:sp>
        <p:nvSpPr>
          <p:cNvPr id="3" name="Rectangle 2"/>
          <p:cNvSpPr/>
          <p:nvPr/>
        </p:nvSpPr>
        <p:spPr>
          <a:xfrm>
            <a:off x="4008120" y="1447800"/>
            <a:ext cx="4572000" cy="3970318"/>
          </a:xfrm>
          <a:prstGeom prst="rect">
            <a:avLst/>
          </a:prstGeom>
        </p:spPr>
        <p:txBody>
          <a:bodyPr>
            <a:spAutoFit/>
          </a:bodyPr>
          <a:lstStyle/>
          <a:p>
            <a:r>
              <a:rPr lang="en-US" dirty="0"/>
              <a:t>All small wind turbines shall be designed and </a:t>
            </a:r>
            <a:r>
              <a:rPr lang="en-US" dirty="0" smtClean="0"/>
              <a:t>constructed to </a:t>
            </a:r>
            <a:r>
              <a:rPr lang="en-US" dirty="0"/>
              <a:t>be compliant with pertinent provisions of the:</a:t>
            </a:r>
          </a:p>
          <a:p>
            <a:r>
              <a:rPr lang="en-US" dirty="0"/>
              <a:t>Uniform Building Code, </a:t>
            </a:r>
          </a:p>
          <a:p>
            <a:r>
              <a:rPr lang="en-US" dirty="0"/>
              <a:t>National Electric Code and </a:t>
            </a:r>
          </a:p>
          <a:p>
            <a:r>
              <a:rPr lang="en-US" dirty="0"/>
              <a:t>Village of Dexter Zoning Code /</a:t>
            </a:r>
          </a:p>
          <a:p>
            <a:r>
              <a:rPr lang="en-US" dirty="0"/>
              <a:t>Zoning Law</a:t>
            </a:r>
          </a:p>
          <a:p>
            <a:endParaRPr lang="en-US" dirty="0"/>
          </a:p>
          <a:p>
            <a:r>
              <a:rPr lang="en-US" dirty="0"/>
              <a:t>All systems will be equipped with</a:t>
            </a:r>
          </a:p>
          <a:p>
            <a:r>
              <a:rPr lang="en-US" dirty="0"/>
              <a:t>manual and automatic </a:t>
            </a:r>
          </a:p>
          <a:p>
            <a:r>
              <a:rPr lang="en-US" dirty="0"/>
              <a:t>over-speed controls</a:t>
            </a:r>
          </a:p>
          <a:p>
            <a:endParaRPr lang="en-US" dirty="0"/>
          </a:p>
          <a:p>
            <a:r>
              <a:rPr lang="en-US" dirty="0"/>
              <a:t>Manufacturer’s logos will be </a:t>
            </a:r>
          </a:p>
          <a:p>
            <a:r>
              <a:rPr lang="en-US" dirty="0"/>
              <a:t>Unobtrusive. </a:t>
            </a:r>
          </a:p>
        </p:txBody>
      </p:sp>
      <p:pic>
        <p:nvPicPr>
          <p:cNvPr id="6147" name="Picture 3" descr="C:\Users\dad\AppData\Local\Microsoft\Windows\Temporary Internet Files\Content.IE5\S2OQW7SX\MP910216369[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 y="1562100"/>
            <a:ext cx="4295005" cy="3741718"/>
          </a:xfrm>
          <a:prstGeom prst="rect">
            <a:avLst/>
          </a:prstGeom>
          <a:noFill/>
          <a:extLst>
            <a:ext uri="{909E8E84-426E-40dd-AFC4-6F175D3DCCD1}">
              <a14:hiddenFill xmlns:a14="http://schemas.microsoft.com/office/drawing/2010/main">
                <a:solidFill>
                  <a:srgbClr val="FFFFFF"/>
                </a:solidFill>
              </a14:hiddenFill>
            </a:ext>
          </a:extLst>
        </p:spPr>
      </p:pic>
      <p:sp>
        <p:nvSpPr>
          <p:cNvPr id="7" name="Bevel 6">
            <a:hlinkClick r:id="rId3" action="ppaction://hlinksldjump"/>
          </p:cNvPr>
          <p:cNvSpPr/>
          <p:nvPr/>
        </p:nvSpPr>
        <p:spPr>
          <a:xfrm>
            <a:off x="7696200" y="6019800"/>
            <a:ext cx="1042416" cy="487361"/>
          </a:xfrm>
          <a:prstGeom prst="beve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581804"/>
                </a:solidFill>
              </a:rPr>
              <a:t>menu</a:t>
            </a:r>
            <a:endParaRPr lang="en-US" dirty="0">
              <a:solidFill>
                <a:srgbClr val="581804"/>
              </a:solidFill>
            </a:endParaRPr>
          </a:p>
        </p:txBody>
      </p:sp>
      <p:sp>
        <p:nvSpPr>
          <p:cNvPr id="4" name="Bevel 3">
            <a:hlinkClick r:id="" action="ppaction://hlinkshowjump?jump=previousslide"/>
          </p:cNvPr>
          <p:cNvSpPr/>
          <p:nvPr/>
        </p:nvSpPr>
        <p:spPr>
          <a:xfrm>
            <a:off x="6553200" y="6019800"/>
            <a:ext cx="990600" cy="487361"/>
          </a:xfrm>
          <a:prstGeom prst="bevel">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back</a:t>
            </a:r>
            <a:endParaRPr lang="en-US" dirty="0"/>
          </a:p>
        </p:txBody>
      </p:sp>
      <p:sp>
        <p:nvSpPr>
          <p:cNvPr id="5" name="Bevel 4">
            <a:hlinkClick r:id="rId4" action="ppaction://hlinksldjump"/>
          </p:cNvPr>
          <p:cNvSpPr/>
          <p:nvPr/>
        </p:nvSpPr>
        <p:spPr>
          <a:xfrm>
            <a:off x="473663" y="5135561"/>
            <a:ext cx="3012397" cy="1371600"/>
          </a:xfrm>
          <a:prstGeom prst="bevel">
            <a:avLst/>
          </a:prstGeom>
          <a:gradFill>
            <a:gsLst>
              <a:gs pos="0">
                <a:srgbClr val="FFFF00"/>
              </a:gs>
              <a:gs pos="50000">
                <a:schemeClr val="accent1">
                  <a:tint val="44500"/>
                  <a:satMod val="160000"/>
                </a:schemeClr>
              </a:gs>
              <a:gs pos="100000">
                <a:schemeClr val="accent1">
                  <a:tint val="23500"/>
                  <a:satMod val="160000"/>
                </a:schemeClr>
              </a:gs>
            </a:gsLst>
            <a:lin ang="5400000" scaled="0"/>
          </a:gradFill>
          <a:ln w="41275">
            <a:solidFill>
              <a:schemeClr val="accent2">
                <a:alpha val="9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Click here to read the Special Use Permit requirements for Small Wind systems</a:t>
            </a:r>
            <a:endParaRPr lang="en-US" sz="1600" dirty="0">
              <a:solidFill>
                <a:schemeClr val="bg1"/>
              </a:solidFill>
            </a:endParaRPr>
          </a:p>
        </p:txBody>
      </p:sp>
    </p:spTree>
    <p:extLst>
      <p:ext uri="{BB962C8B-B14F-4D97-AF65-F5344CB8AC3E}">
        <p14:creationId xmlns:p14="http://schemas.microsoft.com/office/powerpoint/2010/main" val="8447938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trellis">
          <a:fgClr>
            <a:schemeClr val="tx2">
              <a:lumMod val="25000"/>
            </a:schemeClr>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731729" y="838200"/>
            <a:ext cx="7758599" cy="2246769"/>
          </a:xfrm>
          <a:prstGeom prst="rect">
            <a:avLst/>
          </a:prstGeom>
          <a:noFill/>
        </p:spPr>
        <p:txBody>
          <a:bodyPr wrap="none" rtlCol="0">
            <a:spAutoFit/>
          </a:bodyPr>
          <a:lstStyle/>
          <a:p>
            <a:pPr algn="ctr"/>
            <a:r>
              <a:rPr lang="en-US" sz="2800" dirty="0" smtClean="0"/>
              <a:t>The Village of Dexter, Resident’s Zoning Toolkit</a:t>
            </a:r>
          </a:p>
          <a:p>
            <a:pPr algn="ctr"/>
            <a:r>
              <a:rPr lang="en-US" sz="2800" dirty="0" smtClean="0"/>
              <a:t> is produced by the </a:t>
            </a:r>
          </a:p>
          <a:p>
            <a:pPr algn="ctr"/>
            <a:r>
              <a:rPr lang="en-US" sz="2800" dirty="0" smtClean="0"/>
              <a:t>Planning Board of the Village of Dexter</a:t>
            </a:r>
          </a:p>
          <a:p>
            <a:pPr algn="ctr"/>
            <a:r>
              <a:rPr lang="en-US" sz="2800" dirty="0" smtClean="0"/>
              <a:t> for the convenient access of residents </a:t>
            </a:r>
          </a:p>
          <a:p>
            <a:pPr algn="ctr"/>
            <a:r>
              <a:rPr lang="en-US" sz="2800" dirty="0" smtClean="0"/>
              <a:t>to  the key requirements of our zoning law </a:t>
            </a:r>
            <a:endParaRPr lang="en-US" sz="2800" dirty="0"/>
          </a:p>
        </p:txBody>
      </p:sp>
      <p:cxnSp>
        <p:nvCxnSpPr>
          <p:cNvPr id="4" name="Straight Connector 3"/>
          <p:cNvCxnSpPr/>
          <p:nvPr/>
        </p:nvCxnSpPr>
        <p:spPr>
          <a:xfrm>
            <a:off x="2744126" y="3352800"/>
            <a:ext cx="37338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Bevel 7">
            <a:hlinkClick r:id="" action="ppaction://hlinkshowjump?jump=nextslide"/>
          </p:cNvPr>
          <p:cNvSpPr/>
          <p:nvPr/>
        </p:nvSpPr>
        <p:spPr>
          <a:xfrm>
            <a:off x="4114800" y="3655162"/>
            <a:ext cx="3663996" cy="12192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Click here for menu</a:t>
            </a:r>
            <a:endParaRPr lang="en-US" sz="2800" dirty="0">
              <a:solidFill>
                <a:schemeClr val="bg1"/>
              </a:solidFill>
            </a:endParaRPr>
          </a:p>
        </p:txBody>
      </p:sp>
      <p:pic>
        <p:nvPicPr>
          <p:cNvPr id="2051" name="Picture 3" descr="C:\Users\dad\AppData\Local\Microsoft\Windows\Temporary Internet Files\Content.IE5\RNK2V3S3\MC90024085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274162"/>
            <a:ext cx="3491506" cy="3200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02953" y="5274233"/>
            <a:ext cx="6766596" cy="1200329"/>
          </a:xfrm>
          <a:prstGeom prst="rect">
            <a:avLst/>
          </a:prstGeom>
          <a:noFill/>
        </p:spPr>
        <p:txBody>
          <a:bodyPr wrap="none" rtlCol="0">
            <a:spAutoFit/>
          </a:bodyPr>
          <a:lstStyle/>
          <a:p>
            <a:r>
              <a:rPr lang="en-US" dirty="0" smtClean="0"/>
              <a:t>IMPORTANT: This guide</a:t>
            </a:r>
            <a:r>
              <a:rPr lang="en-US" dirty="0"/>
              <a:t> </a:t>
            </a:r>
            <a:r>
              <a:rPr lang="en-US" dirty="0" smtClean="0"/>
              <a:t>to the Village of Dexter Zoning Law</a:t>
            </a:r>
          </a:p>
          <a:p>
            <a:r>
              <a:rPr lang="en-US" dirty="0" smtClean="0"/>
              <a:t>is produced for informational purposes only and is not intended</a:t>
            </a:r>
          </a:p>
          <a:p>
            <a:r>
              <a:rPr lang="en-US" dirty="0" smtClean="0"/>
              <a:t>to supersede or to replace the Village of Dexter Zoning Law.</a:t>
            </a:r>
          </a:p>
          <a:p>
            <a:endParaRPr lang="en-US" dirty="0" smtClean="0"/>
          </a:p>
        </p:txBody>
      </p:sp>
    </p:spTree>
    <p:extLst>
      <p:ext uri="{BB962C8B-B14F-4D97-AF65-F5344CB8AC3E}">
        <p14:creationId xmlns:p14="http://schemas.microsoft.com/office/powerpoint/2010/main" val="234918088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448" y="76200"/>
            <a:ext cx="8305800" cy="1077218"/>
          </a:xfrm>
          <a:prstGeom prst="rect">
            <a:avLst/>
          </a:prstGeom>
          <a:solidFill>
            <a:srgbClr val="92D050">
              <a:alpha val="32000"/>
            </a:srgbClr>
          </a:solidFill>
          <a:ln w="66675">
            <a:solidFill>
              <a:schemeClr val="accent2"/>
            </a:solidFill>
          </a:ln>
        </p:spPr>
        <p:txBody>
          <a:bodyPr wrap="square">
            <a:spAutoFit/>
          </a:bodyPr>
          <a:lstStyle/>
          <a:p>
            <a:r>
              <a:rPr lang="en-US" sz="3200" dirty="0" smtClean="0">
                <a:solidFill>
                  <a:srgbClr val="FFFF00"/>
                </a:solidFill>
              </a:rPr>
              <a:t>Additional Special </a:t>
            </a:r>
            <a:r>
              <a:rPr lang="en-US" sz="3200" dirty="0">
                <a:solidFill>
                  <a:srgbClr val="FFFF00"/>
                </a:solidFill>
              </a:rPr>
              <a:t>Use </a:t>
            </a:r>
            <a:r>
              <a:rPr lang="en-US" sz="3200" dirty="0" smtClean="0">
                <a:solidFill>
                  <a:srgbClr val="FFFF00"/>
                </a:solidFill>
              </a:rPr>
              <a:t>Permit requirements </a:t>
            </a:r>
            <a:r>
              <a:rPr lang="en-US" sz="3200" dirty="0">
                <a:solidFill>
                  <a:srgbClr val="FFFF00"/>
                </a:solidFill>
              </a:rPr>
              <a:t>for Small Wind </a:t>
            </a:r>
            <a:r>
              <a:rPr lang="en-US" sz="3200" dirty="0" smtClean="0">
                <a:solidFill>
                  <a:srgbClr val="FFFF00"/>
                </a:solidFill>
              </a:rPr>
              <a:t>systems:</a:t>
            </a:r>
            <a:endParaRPr lang="en-US" sz="3200" dirty="0">
              <a:solidFill>
                <a:srgbClr val="FFFF00"/>
              </a:solidFill>
            </a:endParaRPr>
          </a:p>
        </p:txBody>
      </p:sp>
      <p:sp>
        <p:nvSpPr>
          <p:cNvPr id="3" name="TextBox 2"/>
          <p:cNvSpPr txBox="1"/>
          <p:nvPr/>
        </p:nvSpPr>
        <p:spPr>
          <a:xfrm>
            <a:off x="230968" y="1321056"/>
            <a:ext cx="8941935" cy="5909310"/>
          </a:xfrm>
          <a:prstGeom prst="rect">
            <a:avLst/>
          </a:prstGeom>
          <a:noFill/>
        </p:spPr>
        <p:txBody>
          <a:bodyPr wrap="none" rtlCol="0">
            <a:spAutoFit/>
          </a:bodyPr>
          <a:lstStyle/>
          <a:p>
            <a:pPr marL="342900" indent="-342900">
              <a:buAutoNum type="arabicPeriod"/>
            </a:pPr>
            <a:r>
              <a:rPr lang="en-US" dirty="0" smtClean="0"/>
              <a:t>Provide: make, model and manufacturer’s specifications of proposed system, </a:t>
            </a:r>
          </a:p>
          <a:p>
            <a:r>
              <a:rPr lang="en-US" dirty="0"/>
              <a:t> </a:t>
            </a:r>
            <a:r>
              <a:rPr lang="en-US" dirty="0" smtClean="0"/>
              <a:t>     including sound power level data, materiel safety data sheets for all materiel used </a:t>
            </a:r>
          </a:p>
          <a:p>
            <a:r>
              <a:rPr lang="en-US" dirty="0"/>
              <a:t> </a:t>
            </a:r>
            <a:r>
              <a:rPr lang="en-US" dirty="0" smtClean="0"/>
              <a:t>     in the operation of the equipment.</a:t>
            </a:r>
          </a:p>
          <a:p>
            <a:endParaRPr lang="en-US" dirty="0"/>
          </a:p>
          <a:p>
            <a:pPr marL="342900" indent="-342900">
              <a:buAutoNum type="arabicPeriod" startAt="2"/>
            </a:pPr>
            <a:r>
              <a:rPr lang="en-US" dirty="0" smtClean="0"/>
              <a:t>Location of each tower and accessory facility or equipment.</a:t>
            </a:r>
          </a:p>
          <a:p>
            <a:pPr marL="342900" indent="-342900">
              <a:buAutoNum type="arabicPeriod" startAt="2"/>
            </a:pPr>
            <a:endParaRPr lang="en-US" dirty="0"/>
          </a:p>
          <a:p>
            <a:pPr marL="342900" indent="-342900">
              <a:buAutoNum type="arabicPeriod" startAt="2"/>
            </a:pPr>
            <a:r>
              <a:rPr lang="en-US" dirty="0" smtClean="0"/>
              <a:t>Ownership and land use information for all parcels within 500 feet of the location</a:t>
            </a:r>
          </a:p>
          <a:p>
            <a:r>
              <a:rPr lang="en-US" dirty="0"/>
              <a:t> </a:t>
            </a:r>
            <a:r>
              <a:rPr lang="en-US" dirty="0" smtClean="0"/>
              <a:t>     of the tower or roof-mounted system.</a:t>
            </a:r>
          </a:p>
          <a:p>
            <a:endParaRPr lang="en-US" dirty="0"/>
          </a:p>
          <a:p>
            <a:r>
              <a:rPr lang="en-US" dirty="0" smtClean="0"/>
              <a:t>4.   Unless the owner does not plan to tie into the grid, written notice from</a:t>
            </a:r>
          </a:p>
          <a:p>
            <a:r>
              <a:rPr lang="en-US" dirty="0"/>
              <a:t> </a:t>
            </a:r>
            <a:r>
              <a:rPr lang="en-US" dirty="0" smtClean="0"/>
              <a:t>     the applicable utility company confirming the applicant’s proposed intent.</a:t>
            </a:r>
          </a:p>
          <a:p>
            <a:endParaRPr lang="en-US" dirty="0"/>
          </a:p>
          <a:p>
            <a:pPr marL="342900" indent="-342900">
              <a:buAutoNum type="arabicPeriod" startAt="5"/>
            </a:pPr>
            <a:r>
              <a:rPr lang="en-US" dirty="0" smtClean="0"/>
              <a:t>A visual analysis of the proposed installation.  This may consist of drawings</a:t>
            </a:r>
          </a:p>
          <a:p>
            <a:r>
              <a:rPr lang="en-US" dirty="0"/>
              <a:t> </a:t>
            </a:r>
            <a:r>
              <a:rPr lang="en-US" dirty="0" smtClean="0"/>
              <a:t>     from different strategic vantage points, photos, computer rendering, or </a:t>
            </a:r>
          </a:p>
          <a:p>
            <a:r>
              <a:rPr lang="en-US" dirty="0"/>
              <a:t> </a:t>
            </a:r>
            <a:r>
              <a:rPr lang="en-US" dirty="0" smtClean="0"/>
              <a:t>     whatever will assist the Planning Board.  The visual analysis will also address</a:t>
            </a:r>
          </a:p>
          <a:p>
            <a:r>
              <a:rPr lang="en-US" dirty="0"/>
              <a:t> </a:t>
            </a:r>
            <a:r>
              <a:rPr lang="en-US" dirty="0" smtClean="0"/>
              <a:t>     the  color treatment of the system’s components and any visual screening </a:t>
            </a:r>
          </a:p>
          <a:p>
            <a:r>
              <a:rPr lang="en-US" dirty="0"/>
              <a:t> </a:t>
            </a:r>
            <a:r>
              <a:rPr lang="en-US" dirty="0" smtClean="0"/>
              <a:t>     incorporated into the project to lessen the system’s visual prominence.</a:t>
            </a:r>
          </a:p>
          <a:p>
            <a:r>
              <a:rPr lang="en-US" dirty="0"/>
              <a:t> </a:t>
            </a:r>
            <a:r>
              <a:rPr lang="en-US" dirty="0" smtClean="0"/>
              <a:t>     (summary: we need to know what the system is actually going to look like)</a:t>
            </a:r>
          </a:p>
          <a:p>
            <a:endParaRPr lang="en-US" dirty="0" smtClean="0"/>
          </a:p>
          <a:p>
            <a:endParaRPr lang="en-US" dirty="0" smtClean="0"/>
          </a:p>
          <a:p>
            <a:pPr marL="342900" indent="-342900">
              <a:buAutoNum type="arabicPeriod"/>
            </a:pPr>
            <a:endParaRPr lang="en-US" dirty="0"/>
          </a:p>
        </p:txBody>
      </p:sp>
      <p:sp>
        <p:nvSpPr>
          <p:cNvPr id="4" name="Bevel 3">
            <a:hlinkClick r:id="" action="ppaction://hlinkshowjump?jump=previousslide"/>
          </p:cNvPr>
          <p:cNvSpPr/>
          <p:nvPr/>
        </p:nvSpPr>
        <p:spPr>
          <a:xfrm>
            <a:off x="8001000" y="6336792"/>
            <a:ext cx="1143000" cy="521208"/>
          </a:xfrm>
          <a:prstGeom prst="bevel">
            <a:avLst/>
          </a:prstGeom>
          <a:solidFill>
            <a:srgbClr val="2CAA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back</a:t>
            </a:r>
            <a:endParaRPr lang="en-US" sz="2800" dirty="0">
              <a:solidFill>
                <a:schemeClr val="bg1"/>
              </a:solidFill>
            </a:endParaRPr>
          </a:p>
        </p:txBody>
      </p:sp>
      <p:sp>
        <p:nvSpPr>
          <p:cNvPr id="5" name="Rectangle 4"/>
          <p:cNvSpPr/>
          <p:nvPr/>
        </p:nvSpPr>
        <p:spPr>
          <a:xfrm>
            <a:off x="230968" y="6412730"/>
            <a:ext cx="3295839" cy="369332"/>
          </a:xfrm>
          <a:prstGeom prst="rect">
            <a:avLst/>
          </a:prstGeom>
        </p:spPr>
        <p:txBody>
          <a:bodyPr wrap="none">
            <a:spAutoFit/>
          </a:bodyPr>
          <a:lstStyle/>
          <a:p>
            <a:r>
              <a:rPr lang="en-US" dirty="0"/>
              <a:t>Reference: Article </a:t>
            </a:r>
            <a:r>
              <a:rPr lang="en-US" dirty="0" smtClean="0"/>
              <a:t>IV; 325-39.2</a:t>
            </a:r>
            <a:endParaRPr lang="en-US" dirty="0"/>
          </a:p>
        </p:txBody>
      </p:sp>
    </p:spTree>
    <p:extLst>
      <p:ext uri="{BB962C8B-B14F-4D97-AF65-F5344CB8AC3E}">
        <p14:creationId xmlns:p14="http://schemas.microsoft.com/office/powerpoint/2010/main" val="148816038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6500241" cy="1200329"/>
          </a:xfrm>
          <a:prstGeom prst="rect">
            <a:avLst/>
          </a:prstGeom>
          <a:noFill/>
        </p:spPr>
        <p:txBody>
          <a:bodyPr wrap="none" rtlCol="0">
            <a:spAutoFit/>
          </a:bodyPr>
          <a:lstStyle/>
          <a:p>
            <a:r>
              <a:rPr lang="en-US" sz="3600" dirty="0" smtClean="0"/>
              <a:t>Special Use Permits begin with</a:t>
            </a:r>
          </a:p>
          <a:p>
            <a:r>
              <a:rPr lang="en-US" sz="3600" dirty="0" smtClean="0"/>
              <a:t>A Building Permit:</a:t>
            </a:r>
            <a:endParaRPr lang="en-US" sz="3600" dirty="0"/>
          </a:p>
        </p:txBody>
      </p:sp>
      <p:sp>
        <p:nvSpPr>
          <p:cNvPr id="3" name="TextBox 2"/>
          <p:cNvSpPr txBox="1"/>
          <p:nvPr/>
        </p:nvSpPr>
        <p:spPr>
          <a:xfrm>
            <a:off x="457200" y="1371600"/>
            <a:ext cx="8538107" cy="4247317"/>
          </a:xfrm>
          <a:prstGeom prst="rect">
            <a:avLst/>
          </a:prstGeom>
          <a:noFill/>
        </p:spPr>
        <p:txBody>
          <a:bodyPr wrap="none" rtlCol="0">
            <a:spAutoFit/>
          </a:bodyPr>
          <a:lstStyle/>
          <a:p>
            <a:endParaRPr lang="en-US" dirty="0"/>
          </a:p>
          <a:p>
            <a:r>
              <a:rPr lang="en-US" dirty="0" smtClean="0"/>
              <a:t>In order to get a Special Use Permit you must go to the Village and first pick up</a:t>
            </a:r>
          </a:p>
          <a:p>
            <a:r>
              <a:rPr lang="en-US" dirty="0" smtClean="0"/>
              <a:t>a Building Permit (shown below).  The Code Enforcement Officer will then assess</a:t>
            </a:r>
          </a:p>
          <a:p>
            <a:r>
              <a:rPr lang="en-US" dirty="0" smtClean="0"/>
              <a:t> the project and determine whether or not it needs to be referred to the Planning</a:t>
            </a:r>
          </a:p>
          <a:p>
            <a:r>
              <a:rPr lang="en-US" dirty="0" smtClean="0"/>
              <a:t> Board for approval. The Planning Board will then schedule a meeting and review</a:t>
            </a:r>
          </a:p>
          <a:p>
            <a:r>
              <a:rPr lang="en-US" dirty="0" smtClean="0"/>
              <a:t> your project for Approval. The best way to get your project underway is to have</a:t>
            </a:r>
          </a:p>
          <a:p>
            <a:r>
              <a:rPr lang="en-US" dirty="0" smtClean="0"/>
              <a:t> the form filled-out properly along with whatever enclosures might be required.</a:t>
            </a:r>
          </a:p>
          <a:p>
            <a:r>
              <a:rPr lang="en-US" dirty="0" smtClean="0"/>
              <a:t>  The Planning will review your request at the next scheduled meeting once a</a:t>
            </a:r>
          </a:p>
          <a:p>
            <a:r>
              <a:rPr lang="en-US" dirty="0" smtClean="0"/>
              <a:t> completed form has been submitted along with all required enclosures.  </a:t>
            </a:r>
          </a:p>
          <a:p>
            <a:endParaRPr lang="en-US" dirty="0"/>
          </a:p>
          <a:p>
            <a:r>
              <a:rPr lang="en-US" dirty="0" smtClean="0"/>
              <a:t>If you are uncertain about any of the details on the form or have substantial </a:t>
            </a:r>
          </a:p>
          <a:p>
            <a:r>
              <a:rPr lang="en-US" dirty="0" smtClean="0"/>
              <a:t>Questions you can ask for a pre-submission conference</a:t>
            </a:r>
          </a:p>
          <a:p>
            <a:r>
              <a:rPr lang="en-US" dirty="0" smtClean="0"/>
              <a:t>If you want the Planning Board to do a review of your planned submission.</a:t>
            </a:r>
          </a:p>
          <a:p>
            <a:endParaRPr lang="en-US" dirty="0"/>
          </a:p>
          <a:p>
            <a:endParaRPr lang="en-US" dirty="0"/>
          </a:p>
        </p:txBody>
      </p:sp>
      <p:sp>
        <p:nvSpPr>
          <p:cNvPr id="4" name="Bevel 3">
            <a:hlinkClick r:id="" action="ppaction://hlinkshowjump?jump=lastslideviewed"/>
          </p:cNvPr>
          <p:cNvSpPr/>
          <p:nvPr/>
        </p:nvSpPr>
        <p:spPr>
          <a:xfrm>
            <a:off x="7696200" y="329098"/>
            <a:ext cx="1219200" cy="37642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back</a:t>
            </a:r>
            <a:endParaRPr lang="en-US" dirty="0"/>
          </a:p>
        </p:txBody>
      </p:sp>
      <p:sp>
        <p:nvSpPr>
          <p:cNvPr id="5" name="Folded Corner 4">
            <a:hlinkClick r:id="rId2" action="ppaction://hlinksldjump"/>
          </p:cNvPr>
          <p:cNvSpPr/>
          <p:nvPr/>
        </p:nvSpPr>
        <p:spPr>
          <a:xfrm>
            <a:off x="289559" y="5403090"/>
            <a:ext cx="2166617" cy="1169075"/>
          </a:xfrm>
          <a:prstGeom prst="foldedCorner">
            <a:avLst/>
          </a:prstGeom>
          <a:solidFill>
            <a:srgbClr val="FFC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Building Permit</a:t>
            </a:r>
          </a:p>
          <a:p>
            <a:pPr algn="ctr"/>
            <a:r>
              <a:rPr lang="en-US" dirty="0" smtClean="0">
                <a:solidFill>
                  <a:schemeClr val="bg1"/>
                </a:solidFill>
              </a:rPr>
              <a:t>Form. </a:t>
            </a:r>
          </a:p>
          <a:p>
            <a:pPr algn="ctr"/>
            <a:r>
              <a:rPr lang="en-US" dirty="0" smtClean="0">
                <a:solidFill>
                  <a:schemeClr val="bg1"/>
                </a:solidFill>
              </a:rPr>
              <a:t>Top half of form</a:t>
            </a:r>
            <a:endParaRPr lang="en-US" dirty="0">
              <a:solidFill>
                <a:schemeClr val="bg1"/>
              </a:solidFill>
            </a:endParaRPr>
          </a:p>
        </p:txBody>
      </p:sp>
      <p:sp>
        <p:nvSpPr>
          <p:cNvPr id="6" name="Folded Corner 5">
            <a:hlinkClick r:id="rId3" action="ppaction://hlinksldjump"/>
          </p:cNvPr>
          <p:cNvSpPr/>
          <p:nvPr/>
        </p:nvSpPr>
        <p:spPr>
          <a:xfrm>
            <a:off x="2501499" y="5403089"/>
            <a:ext cx="2209800" cy="1169075"/>
          </a:xfrm>
          <a:prstGeom prst="foldedCorner">
            <a:avLst/>
          </a:prstGeom>
          <a:solidFill>
            <a:srgbClr val="FFC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Building Permit</a:t>
            </a:r>
            <a:endParaRPr lang="en-US" dirty="0">
              <a:solidFill>
                <a:schemeClr val="bg1"/>
              </a:solidFill>
            </a:endParaRPr>
          </a:p>
          <a:p>
            <a:pPr algn="ctr"/>
            <a:r>
              <a:rPr lang="en-US" dirty="0">
                <a:solidFill>
                  <a:schemeClr val="bg1"/>
                </a:solidFill>
              </a:rPr>
              <a:t>Form</a:t>
            </a:r>
            <a:r>
              <a:rPr lang="en-US" dirty="0" smtClean="0">
                <a:solidFill>
                  <a:schemeClr val="bg1"/>
                </a:solidFill>
              </a:rPr>
              <a:t>.</a:t>
            </a:r>
          </a:p>
          <a:p>
            <a:pPr algn="ctr"/>
            <a:r>
              <a:rPr lang="en-US" dirty="0" smtClean="0">
                <a:solidFill>
                  <a:schemeClr val="bg1"/>
                </a:solidFill>
              </a:rPr>
              <a:t> Middle section</a:t>
            </a:r>
            <a:endParaRPr lang="en-US" dirty="0">
              <a:solidFill>
                <a:schemeClr val="bg1"/>
              </a:solidFill>
            </a:endParaRPr>
          </a:p>
        </p:txBody>
      </p:sp>
      <p:sp>
        <p:nvSpPr>
          <p:cNvPr id="7" name="Folded Corner 6">
            <a:hlinkClick r:id="rId4" action="ppaction://hlinksldjump"/>
          </p:cNvPr>
          <p:cNvSpPr/>
          <p:nvPr/>
        </p:nvSpPr>
        <p:spPr>
          <a:xfrm>
            <a:off x="7120437" y="5403090"/>
            <a:ext cx="1966882" cy="1185671"/>
          </a:xfrm>
          <a:prstGeom prst="foldedCorner">
            <a:avLst/>
          </a:prstGeom>
          <a:solidFill>
            <a:srgbClr val="FFC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a:p>
            <a:pPr algn="ctr"/>
            <a:r>
              <a:rPr lang="en-US" dirty="0" smtClean="0">
                <a:solidFill>
                  <a:schemeClr val="bg1"/>
                </a:solidFill>
              </a:rPr>
              <a:t>Building Permit</a:t>
            </a:r>
            <a:endParaRPr lang="en-US" dirty="0">
              <a:solidFill>
                <a:schemeClr val="bg1"/>
              </a:solidFill>
            </a:endParaRPr>
          </a:p>
          <a:p>
            <a:pPr algn="ctr"/>
            <a:r>
              <a:rPr lang="en-US" dirty="0" smtClean="0">
                <a:solidFill>
                  <a:schemeClr val="bg1"/>
                </a:solidFill>
              </a:rPr>
              <a:t>Form, whole form </a:t>
            </a:r>
          </a:p>
        </p:txBody>
      </p:sp>
      <p:sp>
        <p:nvSpPr>
          <p:cNvPr id="8" name="Folded Corner 7">
            <a:hlinkClick r:id="rId5" action="ppaction://hlinksldjump"/>
          </p:cNvPr>
          <p:cNvSpPr/>
          <p:nvPr/>
        </p:nvSpPr>
        <p:spPr>
          <a:xfrm>
            <a:off x="4838700" y="5419686"/>
            <a:ext cx="2095500" cy="1169075"/>
          </a:xfrm>
          <a:prstGeom prst="foldedCorner">
            <a:avLst/>
          </a:prstGeom>
          <a:solidFill>
            <a:srgbClr val="FFC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Building Permit</a:t>
            </a:r>
            <a:endParaRPr lang="en-US" dirty="0">
              <a:solidFill>
                <a:schemeClr val="bg1"/>
              </a:solidFill>
            </a:endParaRPr>
          </a:p>
          <a:p>
            <a:pPr algn="ctr"/>
            <a:r>
              <a:rPr lang="en-US" dirty="0">
                <a:solidFill>
                  <a:schemeClr val="bg1"/>
                </a:solidFill>
              </a:rPr>
              <a:t>Form. </a:t>
            </a:r>
            <a:endParaRPr lang="en-US" dirty="0" smtClean="0">
              <a:solidFill>
                <a:schemeClr val="bg1"/>
              </a:solidFill>
            </a:endParaRPr>
          </a:p>
          <a:p>
            <a:pPr algn="ctr"/>
            <a:r>
              <a:rPr lang="en-US" dirty="0" smtClean="0">
                <a:solidFill>
                  <a:schemeClr val="bg1"/>
                </a:solidFill>
              </a:rPr>
              <a:t>Bottom of form</a:t>
            </a:r>
            <a:endParaRPr lang="en-US" dirty="0">
              <a:solidFill>
                <a:schemeClr val="bg1"/>
              </a:solidFill>
            </a:endParaRPr>
          </a:p>
        </p:txBody>
      </p:sp>
    </p:spTree>
    <p:extLst>
      <p:ext uri="{BB962C8B-B14F-4D97-AF65-F5344CB8AC3E}">
        <p14:creationId xmlns:p14="http://schemas.microsoft.com/office/powerpoint/2010/main" val="185476272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792935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558800" y="-114300"/>
            <a:ext cx="9702800" cy="7277100"/>
          </a:xfrm>
          <a:prstGeom prst="rect">
            <a:avLst/>
          </a:prstGeom>
        </p:spPr>
      </p:pic>
    </p:spTree>
    <p:extLst>
      <p:ext uri="{BB962C8B-B14F-4D97-AF65-F5344CB8AC3E}">
        <p14:creationId xmlns:p14="http://schemas.microsoft.com/office/powerpoint/2010/main" val="189011985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0"/>
            <a:ext cx="9144000" cy="6858000"/>
          </a:xfrm>
          <a:prstGeom prst="rect">
            <a:avLst/>
          </a:prstGeom>
        </p:spPr>
      </p:pic>
    </p:spTree>
    <p:extLst>
      <p:ext uri="{BB962C8B-B14F-4D97-AF65-F5344CB8AC3E}">
        <p14:creationId xmlns:p14="http://schemas.microsoft.com/office/powerpoint/2010/main" val="6932841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457201" y="-1"/>
            <a:ext cx="9613669" cy="7209161"/>
          </a:xfrm>
          <a:prstGeom prst="rect">
            <a:avLst/>
          </a:prstGeom>
        </p:spPr>
      </p:pic>
    </p:spTree>
    <p:extLst>
      <p:ext uri="{BB962C8B-B14F-4D97-AF65-F5344CB8AC3E}">
        <p14:creationId xmlns:p14="http://schemas.microsoft.com/office/powerpoint/2010/main" val="205145307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pattFill prst="pct40">
          <a:fgClr>
            <a:srgbClr val="002060"/>
          </a:fgClr>
          <a:bgClr>
            <a:srgbClr val="0E0448"/>
          </a:bgClr>
        </a:pattFill>
        <a:effectLst/>
      </p:bgPr>
    </p:bg>
    <p:spTree>
      <p:nvGrpSpPr>
        <p:cNvPr id="1" name=""/>
        <p:cNvGrpSpPr/>
        <p:nvPr/>
      </p:nvGrpSpPr>
      <p:grpSpPr>
        <a:xfrm>
          <a:off x="0" y="0"/>
          <a:ext cx="0" cy="0"/>
          <a:chOff x="0" y="0"/>
          <a:chExt cx="0" cy="0"/>
        </a:xfrm>
      </p:grpSpPr>
      <p:sp>
        <p:nvSpPr>
          <p:cNvPr id="2" name="TextBox 1"/>
          <p:cNvSpPr txBox="1"/>
          <p:nvPr/>
        </p:nvSpPr>
        <p:spPr>
          <a:xfrm>
            <a:off x="152400" y="152400"/>
            <a:ext cx="6074099" cy="1107996"/>
          </a:xfrm>
          <a:prstGeom prst="rect">
            <a:avLst/>
          </a:prstGeom>
          <a:noFill/>
        </p:spPr>
        <p:txBody>
          <a:bodyPr wrap="none" rtlCol="0">
            <a:spAutoFit/>
          </a:bodyPr>
          <a:lstStyle/>
          <a:p>
            <a:r>
              <a:rPr lang="en-US" sz="6600" dirty="0" smtClean="0">
                <a:solidFill>
                  <a:srgbClr val="FFFF00"/>
                </a:solidFill>
              </a:rPr>
              <a:t>Solar Collectors</a:t>
            </a:r>
            <a:endParaRPr lang="en-US" sz="6600" dirty="0">
              <a:solidFill>
                <a:srgbClr val="FFFF00"/>
              </a:solidFill>
            </a:endParaRPr>
          </a:p>
        </p:txBody>
      </p:sp>
      <p:sp>
        <p:nvSpPr>
          <p:cNvPr id="4" name="TextBox 3"/>
          <p:cNvSpPr txBox="1"/>
          <p:nvPr/>
        </p:nvSpPr>
        <p:spPr>
          <a:xfrm>
            <a:off x="152400" y="1260396"/>
            <a:ext cx="8794395" cy="2123658"/>
          </a:xfrm>
          <a:prstGeom prst="rect">
            <a:avLst/>
          </a:prstGeom>
          <a:noFill/>
        </p:spPr>
        <p:txBody>
          <a:bodyPr wrap="none" rtlCol="0">
            <a:spAutoFit/>
          </a:bodyPr>
          <a:lstStyle/>
          <a:p>
            <a:r>
              <a:rPr lang="en-US" dirty="0" smtClean="0"/>
              <a:t>GENERAL INFORMATION:</a:t>
            </a:r>
          </a:p>
          <a:p>
            <a:endParaRPr lang="en-US" dirty="0"/>
          </a:p>
          <a:p>
            <a:r>
              <a:rPr lang="en-US" sz="2400" dirty="0" smtClean="0">
                <a:hlinkClick r:id="rId2" action="ppaction://hlinksldjump"/>
              </a:rPr>
              <a:t>A Special Use Permit  is required</a:t>
            </a:r>
            <a:r>
              <a:rPr lang="en-US" sz="2400" dirty="0" smtClean="0"/>
              <a:t>.</a:t>
            </a:r>
          </a:p>
          <a:p>
            <a:r>
              <a:rPr lang="en-US" dirty="0" smtClean="0"/>
              <a:t>Systems are permitted only to provide power for use by owners/occupants.</a:t>
            </a:r>
          </a:p>
          <a:p>
            <a:r>
              <a:rPr lang="en-US" dirty="0" smtClean="0"/>
              <a:t>Rooftop and building-mounted systems are permitted and require building permits.</a:t>
            </a:r>
          </a:p>
          <a:p>
            <a:endParaRPr lang="en-US" dirty="0" smtClean="0"/>
          </a:p>
          <a:p>
            <a:endParaRPr lang="en-US" dirty="0"/>
          </a:p>
        </p:txBody>
      </p:sp>
      <p:pic>
        <p:nvPicPr>
          <p:cNvPr id="3075" name="Picture 3" descr="C:\Users\dad\AppData\Local\Microsoft\Windows\Temporary Internet Files\Content.IE5\QX5I5FT9\MC90043805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15" y="3048000"/>
            <a:ext cx="2972435" cy="354511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dad\AppData\Local\Microsoft\Windows\Temporary Internet Files\Content.IE5\RNK2V3S3\MC90043792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642858"/>
            <a:ext cx="1987550" cy="12350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62200" y="3048000"/>
            <a:ext cx="6400800" cy="923330"/>
          </a:xfrm>
          <a:prstGeom prst="rect">
            <a:avLst/>
          </a:prstGeom>
          <a:solidFill>
            <a:srgbClr val="FFFF00">
              <a:alpha val="66000"/>
            </a:srgbClr>
          </a:solidFill>
          <a:ln w="60325">
            <a:solidFill>
              <a:srgbClr val="FFC000"/>
            </a:solidFill>
          </a:ln>
        </p:spPr>
        <p:txBody>
          <a:bodyPr wrap="square" rtlCol="0">
            <a:spAutoFit/>
          </a:bodyPr>
          <a:lstStyle/>
          <a:p>
            <a:r>
              <a:rPr lang="en-US" dirty="0" smtClean="0">
                <a:solidFill>
                  <a:schemeClr val="bg1"/>
                </a:solidFill>
              </a:rPr>
              <a:t>Ground-mounted and free-standing solar collectors are permitted as accessory structures in all zoning </a:t>
            </a:r>
          </a:p>
          <a:p>
            <a:r>
              <a:rPr lang="en-US" dirty="0" smtClean="0">
                <a:solidFill>
                  <a:schemeClr val="bg1"/>
                </a:solidFill>
              </a:rPr>
              <a:t>Districts, subject to the siting requirements on the next page</a:t>
            </a:r>
            <a:endParaRPr lang="en-US" dirty="0">
              <a:solidFill>
                <a:schemeClr val="bg1"/>
              </a:solidFill>
            </a:endParaRPr>
          </a:p>
        </p:txBody>
      </p:sp>
      <p:sp>
        <p:nvSpPr>
          <p:cNvPr id="7" name="Bevel 6"/>
          <p:cNvSpPr/>
          <p:nvPr/>
        </p:nvSpPr>
        <p:spPr>
          <a:xfrm>
            <a:off x="8105140" y="6053618"/>
            <a:ext cx="914400" cy="509015"/>
          </a:xfrm>
          <a:prstGeom prst="bevel">
            <a:avLst>
              <a:gd name="adj" fmla="val 0"/>
            </a:avLst>
          </a:prstGeom>
          <a:solidFill>
            <a:srgbClr val="2CAA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Next</a:t>
            </a:r>
            <a:endParaRPr lang="en-US" dirty="0">
              <a:solidFill>
                <a:schemeClr val="bg1"/>
              </a:solidFill>
            </a:endParaRPr>
          </a:p>
        </p:txBody>
      </p:sp>
      <p:sp>
        <p:nvSpPr>
          <p:cNvPr id="8" name="Bevel 7">
            <a:hlinkClick r:id="rId5" action="ppaction://hlinksldjump"/>
          </p:cNvPr>
          <p:cNvSpPr/>
          <p:nvPr/>
        </p:nvSpPr>
        <p:spPr>
          <a:xfrm>
            <a:off x="2667000" y="4287012"/>
            <a:ext cx="5334000" cy="1990633"/>
          </a:xfrm>
          <a:prstGeom prst="bevel">
            <a:avLst/>
          </a:prstGeom>
          <a:solidFill>
            <a:srgbClr val="AC8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Click here for information about the </a:t>
            </a:r>
          </a:p>
          <a:p>
            <a:pPr algn="ctr"/>
            <a:r>
              <a:rPr lang="en-US" dirty="0" smtClean="0">
                <a:solidFill>
                  <a:schemeClr val="bg1"/>
                </a:solidFill>
              </a:rPr>
              <a:t>Site plan review,</a:t>
            </a:r>
            <a:r>
              <a:rPr lang="en-US" dirty="0">
                <a:solidFill>
                  <a:schemeClr val="bg1"/>
                </a:solidFill>
              </a:rPr>
              <a:t> </a:t>
            </a:r>
            <a:r>
              <a:rPr lang="en-US" dirty="0" smtClean="0">
                <a:solidFill>
                  <a:schemeClr val="bg1"/>
                </a:solidFill>
              </a:rPr>
              <a:t>Plan to be submitted to Building/Code Inspector, electrical connections, battery information, abandonment of /non-functioning  system.</a:t>
            </a:r>
            <a:endParaRPr lang="en-US" dirty="0">
              <a:solidFill>
                <a:schemeClr val="bg1"/>
              </a:solidFill>
            </a:endParaRPr>
          </a:p>
        </p:txBody>
      </p:sp>
      <p:sp>
        <p:nvSpPr>
          <p:cNvPr id="3" name="TextBox 2"/>
          <p:cNvSpPr txBox="1"/>
          <p:nvPr/>
        </p:nvSpPr>
        <p:spPr>
          <a:xfrm>
            <a:off x="2544154" y="6365064"/>
            <a:ext cx="3220497" cy="369332"/>
          </a:xfrm>
          <a:prstGeom prst="rect">
            <a:avLst/>
          </a:prstGeom>
          <a:noFill/>
        </p:spPr>
        <p:txBody>
          <a:bodyPr wrap="none" rtlCol="0">
            <a:spAutoFit/>
          </a:bodyPr>
          <a:lstStyle/>
          <a:p>
            <a:r>
              <a:rPr lang="en-US" dirty="0"/>
              <a:t>Reference: Article </a:t>
            </a:r>
            <a:r>
              <a:rPr lang="en-US" dirty="0" smtClean="0"/>
              <a:t>IV; 325-39.1</a:t>
            </a:r>
            <a:endParaRPr lang="en-US" dirty="0"/>
          </a:p>
        </p:txBody>
      </p:sp>
    </p:spTree>
    <p:extLst>
      <p:ext uri="{BB962C8B-B14F-4D97-AF65-F5344CB8AC3E}">
        <p14:creationId xmlns:p14="http://schemas.microsoft.com/office/powerpoint/2010/main" val="46631615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apezoid 1"/>
          <p:cNvSpPr/>
          <p:nvPr/>
        </p:nvSpPr>
        <p:spPr>
          <a:xfrm>
            <a:off x="661479" y="1033125"/>
            <a:ext cx="7620000" cy="5057392"/>
          </a:xfrm>
          <a:prstGeom prst="trapezoid">
            <a:avLst/>
          </a:prstGeom>
          <a:solidFill>
            <a:srgbClr val="0525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Solar</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257553"/>
            <a:ext cx="2195513" cy="2409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Right Arrow 2"/>
          <p:cNvSpPr/>
          <p:nvPr/>
        </p:nvSpPr>
        <p:spPr>
          <a:xfrm>
            <a:off x="1447800" y="2982342"/>
            <a:ext cx="1216152" cy="484632"/>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77545" y="3561821"/>
            <a:ext cx="1705916" cy="1477328"/>
          </a:xfrm>
          <a:prstGeom prst="rect">
            <a:avLst/>
          </a:prstGeom>
          <a:noFill/>
          <a:ln>
            <a:solidFill>
              <a:srgbClr val="FFC000"/>
            </a:solidFill>
          </a:ln>
        </p:spPr>
        <p:txBody>
          <a:bodyPr wrap="none" rtlCol="0">
            <a:spAutoFit/>
          </a:bodyPr>
          <a:lstStyle/>
          <a:p>
            <a:r>
              <a:rPr lang="en-US" dirty="0" smtClean="0"/>
              <a:t>Will meet</a:t>
            </a:r>
          </a:p>
          <a:p>
            <a:r>
              <a:rPr lang="en-US" dirty="0" smtClean="0"/>
              <a:t>Setback</a:t>
            </a:r>
          </a:p>
          <a:p>
            <a:r>
              <a:rPr lang="en-US" dirty="0" smtClean="0"/>
              <a:t>Requirement</a:t>
            </a:r>
          </a:p>
          <a:p>
            <a:r>
              <a:rPr lang="en-US" dirty="0" smtClean="0"/>
              <a:t>For applicable</a:t>
            </a:r>
          </a:p>
          <a:p>
            <a:r>
              <a:rPr lang="en-US" dirty="0" smtClean="0"/>
              <a:t>Zoning district</a:t>
            </a:r>
            <a:endParaRPr lang="en-US" dirty="0"/>
          </a:p>
        </p:txBody>
      </p:sp>
      <p:sp>
        <p:nvSpPr>
          <p:cNvPr id="5" name="TextBox 4"/>
          <p:cNvSpPr txBox="1"/>
          <p:nvPr/>
        </p:nvSpPr>
        <p:spPr>
          <a:xfrm>
            <a:off x="6159870" y="3561821"/>
            <a:ext cx="2257349" cy="1477328"/>
          </a:xfrm>
          <a:prstGeom prst="rect">
            <a:avLst/>
          </a:prstGeom>
          <a:noFill/>
          <a:ln>
            <a:solidFill>
              <a:srgbClr val="FFC000"/>
            </a:solidFill>
          </a:ln>
        </p:spPr>
        <p:txBody>
          <a:bodyPr wrap="none" rtlCol="0">
            <a:spAutoFit/>
          </a:bodyPr>
          <a:lstStyle/>
          <a:p>
            <a:r>
              <a:rPr lang="en-US" dirty="0" smtClean="0"/>
              <a:t>Height of collector</a:t>
            </a:r>
          </a:p>
          <a:p>
            <a:r>
              <a:rPr lang="en-US" dirty="0" smtClean="0"/>
              <a:t>and mounts will not</a:t>
            </a:r>
          </a:p>
          <a:p>
            <a:r>
              <a:rPr lang="en-US" dirty="0" smtClean="0"/>
              <a:t>Exceed 20 feet with</a:t>
            </a:r>
          </a:p>
          <a:p>
            <a:r>
              <a:rPr lang="en-US" dirty="0" smtClean="0"/>
              <a:t>Collector at</a:t>
            </a:r>
          </a:p>
          <a:p>
            <a:r>
              <a:rPr lang="en-US" dirty="0" smtClean="0"/>
              <a:t>Maximum tilt</a:t>
            </a:r>
            <a:endParaRPr lang="en-US" dirty="0"/>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799" y="1168760"/>
            <a:ext cx="2195513"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C:\Users\dad\AppData\Local\Microsoft\Windows\Temporary Internet Files\Content.IE5\S2OQW7SX\MC90038310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8957" y="-114182"/>
            <a:ext cx="2725045" cy="51533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843713" y="1981008"/>
            <a:ext cx="1654620" cy="707886"/>
          </a:xfrm>
          <a:prstGeom prst="rect">
            <a:avLst/>
          </a:prstGeom>
          <a:noFill/>
        </p:spPr>
        <p:txBody>
          <a:bodyPr wrap="none" rtlCol="0">
            <a:spAutoFit/>
          </a:bodyPr>
          <a:lstStyle/>
          <a:p>
            <a:r>
              <a:rPr lang="en-US" sz="4000" dirty="0" smtClean="0">
                <a:solidFill>
                  <a:srgbClr val="FF0000"/>
                </a:solidFill>
              </a:rPr>
              <a:t>20 feet</a:t>
            </a:r>
            <a:endParaRPr lang="en-US" sz="4000" dirty="0">
              <a:solidFill>
                <a:srgbClr val="FF0000"/>
              </a:solidFill>
            </a:endParaRPr>
          </a:p>
        </p:txBody>
      </p:sp>
      <p:sp>
        <p:nvSpPr>
          <p:cNvPr id="8" name="TextBox 7"/>
          <p:cNvSpPr txBox="1"/>
          <p:nvPr/>
        </p:nvSpPr>
        <p:spPr>
          <a:xfrm>
            <a:off x="777545" y="5516054"/>
            <a:ext cx="7284110" cy="461665"/>
          </a:xfrm>
          <a:prstGeom prst="rect">
            <a:avLst/>
          </a:prstGeom>
          <a:noFill/>
          <a:ln>
            <a:solidFill>
              <a:srgbClr val="FFC000"/>
            </a:solidFill>
          </a:ln>
        </p:spPr>
        <p:txBody>
          <a:bodyPr wrap="none" rtlCol="0">
            <a:spAutoFit/>
          </a:bodyPr>
          <a:lstStyle/>
          <a:p>
            <a:r>
              <a:rPr lang="en-US" sz="2400" dirty="0" smtClean="0"/>
              <a:t>Solar collectors must be placed in a side or rear yard</a:t>
            </a:r>
            <a:endParaRPr lang="en-US" sz="2400" dirty="0"/>
          </a:p>
        </p:txBody>
      </p:sp>
      <p:sp>
        <p:nvSpPr>
          <p:cNvPr id="9" name="TextBox 8"/>
          <p:cNvSpPr txBox="1"/>
          <p:nvPr/>
        </p:nvSpPr>
        <p:spPr>
          <a:xfrm>
            <a:off x="36639" y="79018"/>
            <a:ext cx="3847528" cy="954107"/>
          </a:xfrm>
          <a:prstGeom prst="rect">
            <a:avLst/>
          </a:prstGeom>
          <a:noFill/>
        </p:spPr>
        <p:txBody>
          <a:bodyPr wrap="none" rtlCol="0">
            <a:spAutoFit/>
          </a:bodyPr>
          <a:lstStyle/>
          <a:p>
            <a:r>
              <a:rPr lang="en-US" sz="2800" dirty="0" smtClean="0">
                <a:solidFill>
                  <a:srgbClr val="FFFF00"/>
                </a:solidFill>
              </a:rPr>
              <a:t>Ground-mounted and</a:t>
            </a:r>
          </a:p>
          <a:p>
            <a:r>
              <a:rPr lang="en-US" sz="2800" dirty="0" smtClean="0">
                <a:solidFill>
                  <a:srgbClr val="FFFF00"/>
                </a:solidFill>
              </a:rPr>
              <a:t>Freestanding collectors</a:t>
            </a:r>
            <a:endParaRPr lang="en-US" sz="2800" dirty="0">
              <a:solidFill>
                <a:srgbClr val="FFFF00"/>
              </a:solidFill>
            </a:endParaRPr>
          </a:p>
        </p:txBody>
      </p:sp>
      <p:sp>
        <p:nvSpPr>
          <p:cNvPr id="10" name="Up-Down Arrow 9"/>
          <p:cNvSpPr/>
          <p:nvPr/>
        </p:nvSpPr>
        <p:spPr>
          <a:xfrm>
            <a:off x="6403468" y="1365191"/>
            <a:ext cx="440245" cy="2098793"/>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Bevel 10">
            <a:hlinkClick r:id="" action="ppaction://hlinkshowjump?jump=nextslide"/>
          </p:cNvPr>
          <p:cNvSpPr/>
          <p:nvPr/>
        </p:nvSpPr>
        <p:spPr>
          <a:xfrm>
            <a:off x="7924799" y="6248400"/>
            <a:ext cx="928179" cy="457200"/>
          </a:xfrm>
          <a:prstGeom prst="bevel">
            <a:avLst/>
          </a:prstGeom>
          <a:solidFill>
            <a:srgbClr val="2CAA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Next</a:t>
            </a:r>
            <a:endParaRPr lang="en-US" dirty="0">
              <a:solidFill>
                <a:schemeClr val="bg1"/>
              </a:solidFill>
            </a:endParaRPr>
          </a:p>
        </p:txBody>
      </p:sp>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3713" y="6252904"/>
            <a:ext cx="93875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hlinkClick r:id="rId6" action="ppaction://hlinksldjump"/>
          </p:cNvPr>
          <p:cNvSpPr txBox="1"/>
          <p:nvPr/>
        </p:nvSpPr>
        <p:spPr>
          <a:xfrm>
            <a:off x="6832297" y="6306363"/>
            <a:ext cx="845103" cy="369332"/>
          </a:xfrm>
          <a:prstGeom prst="rect">
            <a:avLst/>
          </a:prstGeom>
          <a:noFill/>
        </p:spPr>
        <p:txBody>
          <a:bodyPr wrap="none" rtlCol="0">
            <a:spAutoFit/>
          </a:bodyPr>
          <a:lstStyle/>
          <a:p>
            <a:r>
              <a:rPr lang="en-US" dirty="0" smtClean="0">
                <a:solidFill>
                  <a:schemeClr val="bg1"/>
                </a:solidFill>
              </a:rPr>
              <a:t> Menu</a:t>
            </a:r>
            <a:endParaRPr lang="en-US" dirty="0">
              <a:solidFill>
                <a:schemeClr val="bg1"/>
              </a:solidFill>
            </a:endParaRPr>
          </a:p>
        </p:txBody>
      </p:sp>
    </p:spTree>
    <p:extLst>
      <p:ext uri="{BB962C8B-B14F-4D97-AF65-F5344CB8AC3E}">
        <p14:creationId xmlns:p14="http://schemas.microsoft.com/office/powerpoint/2010/main" val="141560709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dad\AppData\Local\Microsoft\Windows\Temporary Internet Files\Content.IE5\R8X3OIDG\MC900434233[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19" y="1481558"/>
            <a:ext cx="4307153" cy="26808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1319" y="5782270"/>
            <a:ext cx="5989973" cy="923330"/>
          </a:xfrm>
          <a:prstGeom prst="rect">
            <a:avLst/>
          </a:prstGeom>
          <a:solidFill>
            <a:srgbClr val="052509"/>
          </a:solidFill>
          <a:ln>
            <a:solidFill>
              <a:srgbClr val="0070C0"/>
            </a:solidFill>
          </a:ln>
        </p:spPr>
        <p:txBody>
          <a:bodyPr wrap="none" rtlCol="0">
            <a:spAutoFit/>
          </a:bodyPr>
          <a:lstStyle/>
          <a:p>
            <a:r>
              <a:rPr lang="en-US" dirty="0" smtClean="0"/>
              <a:t>If a system is not functional after 12 consecutive months</a:t>
            </a:r>
          </a:p>
          <a:p>
            <a:r>
              <a:rPr lang="en-US" dirty="0" smtClean="0"/>
              <a:t>the owner has 90 days to remove the system, mount and </a:t>
            </a:r>
          </a:p>
          <a:p>
            <a:r>
              <a:rPr lang="en-US" dirty="0" smtClean="0"/>
              <a:t>associated equipment.</a:t>
            </a:r>
            <a:endParaRPr lang="en-US" dirty="0"/>
          </a:p>
        </p:txBody>
      </p:sp>
      <p:sp>
        <p:nvSpPr>
          <p:cNvPr id="4" name="Bevel 3">
            <a:hlinkClick r:id="" action="ppaction://hlinkshowjump?jump=previousslide"/>
          </p:cNvPr>
          <p:cNvSpPr/>
          <p:nvPr/>
        </p:nvSpPr>
        <p:spPr>
          <a:xfrm>
            <a:off x="6941159" y="6248400"/>
            <a:ext cx="884573" cy="457200"/>
          </a:xfrm>
          <a:prstGeom prst="bevel">
            <a:avLst/>
          </a:prstGeom>
          <a:solidFill>
            <a:srgbClr val="2CAA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back</a:t>
            </a:r>
            <a:endParaRPr lang="en-US" dirty="0">
              <a:solidFill>
                <a:schemeClr val="bg1"/>
              </a:solidFill>
            </a:endParaRPr>
          </a:p>
        </p:txBody>
      </p:sp>
      <p:sp>
        <p:nvSpPr>
          <p:cNvPr id="5" name="Bevel 4">
            <a:hlinkClick r:id="rId3" action="ppaction://hlinksldjump"/>
          </p:cNvPr>
          <p:cNvSpPr/>
          <p:nvPr/>
        </p:nvSpPr>
        <p:spPr>
          <a:xfrm>
            <a:off x="8001000" y="6248400"/>
            <a:ext cx="987972" cy="4572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menu</a:t>
            </a:r>
            <a:endParaRPr lang="en-US" dirty="0">
              <a:solidFill>
                <a:schemeClr val="bg1"/>
              </a:solidFill>
            </a:endParaRPr>
          </a:p>
        </p:txBody>
      </p:sp>
      <p:sp>
        <p:nvSpPr>
          <p:cNvPr id="7" name="TextBox 6"/>
          <p:cNvSpPr txBox="1"/>
          <p:nvPr/>
        </p:nvSpPr>
        <p:spPr>
          <a:xfrm>
            <a:off x="274095" y="4191767"/>
            <a:ext cx="4628190" cy="1200329"/>
          </a:xfrm>
          <a:prstGeom prst="rect">
            <a:avLst/>
          </a:prstGeom>
          <a:solidFill>
            <a:srgbClr val="052509"/>
          </a:solidFill>
          <a:ln>
            <a:solidFill>
              <a:schemeClr val="tx2">
                <a:lumMod val="50000"/>
              </a:schemeClr>
            </a:solidFill>
          </a:ln>
        </p:spPr>
        <p:txBody>
          <a:bodyPr wrap="none" rtlCol="0">
            <a:spAutoFit/>
          </a:bodyPr>
          <a:lstStyle/>
          <a:p>
            <a:r>
              <a:rPr lang="en-US" dirty="0" smtClean="0"/>
              <a:t>If the system includes batteries, </a:t>
            </a:r>
          </a:p>
          <a:p>
            <a:r>
              <a:rPr lang="en-US" dirty="0" smtClean="0"/>
              <a:t>they must be used and stored and disposed</a:t>
            </a:r>
          </a:p>
          <a:p>
            <a:r>
              <a:rPr lang="en-US" dirty="0" smtClean="0"/>
              <a:t>Of in accordance with New York State</a:t>
            </a:r>
          </a:p>
          <a:p>
            <a:r>
              <a:rPr lang="en-US" dirty="0" smtClean="0"/>
              <a:t>Building Code and other applicable laws.</a:t>
            </a:r>
            <a:endParaRPr lang="en-US" dirty="0"/>
          </a:p>
        </p:txBody>
      </p:sp>
      <p:sp>
        <p:nvSpPr>
          <p:cNvPr id="8" name="TextBox 7"/>
          <p:cNvSpPr txBox="1"/>
          <p:nvPr/>
        </p:nvSpPr>
        <p:spPr>
          <a:xfrm>
            <a:off x="4879359" y="1678322"/>
            <a:ext cx="4135890" cy="2308324"/>
          </a:xfrm>
          <a:prstGeom prst="rect">
            <a:avLst/>
          </a:prstGeom>
          <a:solidFill>
            <a:srgbClr val="FFC000"/>
          </a:solidFill>
          <a:ln w="79375">
            <a:solidFill>
              <a:srgbClr val="FF0000"/>
            </a:solidFill>
          </a:ln>
        </p:spPr>
        <p:txBody>
          <a:bodyPr wrap="square" rtlCol="0">
            <a:spAutoFit/>
          </a:bodyPr>
          <a:lstStyle/>
          <a:p>
            <a:r>
              <a:rPr lang="en-US" dirty="0" smtClean="0">
                <a:solidFill>
                  <a:schemeClr val="bg1"/>
                </a:solidFill>
              </a:rPr>
              <a:t>Prior to operation, the system’s electrical connections must be inspected by the appropriate inspection agency.  Any connections</a:t>
            </a:r>
          </a:p>
          <a:p>
            <a:r>
              <a:rPr lang="en-US" dirty="0" smtClean="0">
                <a:solidFill>
                  <a:schemeClr val="bg1"/>
                </a:solidFill>
              </a:rPr>
              <a:t>To the public grid must be inspected by the appropriate public utility.  The Code Inspector will notify the local fire department of the installation</a:t>
            </a:r>
            <a:r>
              <a:rPr lang="en-US" dirty="0" smtClean="0"/>
              <a:t>.</a:t>
            </a:r>
            <a:endParaRPr lang="en-US" dirty="0"/>
          </a:p>
        </p:txBody>
      </p:sp>
      <p:sp>
        <p:nvSpPr>
          <p:cNvPr id="11" name="TextBox 10"/>
          <p:cNvSpPr txBox="1"/>
          <p:nvPr/>
        </p:nvSpPr>
        <p:spPr>
          <a:xfrm>
            <a:off x="274095" y="304800"/>
            <a:ext cx="8614307" cy="923330"/>
          </a:xfrm>
          <a:prstGeom prst="rect">
            <a:avLst/>
          </a:prstGeom>
          <a:solidFill>
            <a:srgbClr val="92D050"/>
          </a:solidFill>
          <a:ln>
            <a:solidFill>
              <a:srgbClr val="0070C0"/>
            </a:solidFill>
          </a:ln>
        </p:spPr>
        <p:txBody>
          <a:bodyPr wrap="square" rtlCol="0">
            <a:spAutoFit/>
          </a:bodyPr>
          <a:lstStyle/>
          <a:p>
            <a:r>
              <a:rPr lang="en-US" dirty="0" smtClean="0">
                <a:solidFill>
                  <a:schemeClr val="bg1"/>
                </a:solidFill>
              </a:rPr>
              <a:t>SITE PLAN REQUIREMENTS:</a:t>
            </a:r>
            <a:endParaRPr lang="en-US" dirty="0">
              <a:solidFill>
                <a:schemeClr val="bg1"/>
              </a:solidFill>
            </a:endParaRPr>
          </a:p>
          <a:p>
            <a:r>
              <a:rPr lang="en-US" dirty="0" smtClean="0">
                <a:solidFill>
                  <a:schemeClr val="bg1"/>
                </a:solidFill>
              </a:rPr>
              <a:t>Indicate all existing and proposed: Grading, excavating, filling, paving, Fencing and screening, location of all property lines and neighboring buildings</a:t>
            </a:r>
            <a:endParaRPr lang="en-US" dirty="0">
              <a:solidFill>
                <a:schemeClr val="bg1"/>
              </a:solidFill>
            </a:endParaRPr>
          </a:p>
        </p:txBody>
      </p:sp>
    </p:spTree>
    <p:extLst>
      <p:ext uri="{BB962C8B-B14F-4D97-AF65-F5344CB8AC3E}">
        <p14:creationId xmlns:p14="http://schemas.microsoft.com/office/powerpoint/2010/main" val="185688195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1" y="142680"/>
            <a:ext cx="2531462" cy="1200329"/>
          </a:xfrm>
          <a:prstGeom prst="rect">
            <a:avLst/>
          </a:prstGeom>
          <a:noFill/>
        </p:spPr>
        <p:txBody>
          <a:bodyPr wrap="none" rtlCol="0">
            <a:spAutoFit/>
          </a:bodyPr>
          <a:lstStyle/>
          <a:p>
            <a:r>
              <a:rPr lang="en-US" sz="7200" dirty="0" smtClean="0">
                <a:solidFill>
                  <a:srgbClr val="92D050"/>
                </a:solidFill>
                <a:latin typeface="Andalus" panose="02020603050405020304" pitchFamily="18" charset="-78"/>
                <a:cs typeface="Andalus" panose="02020603050405020304" pitchFamily="18" charset="-78"/>
              </a:rPr>
              <a:t>SIGNS</a:t>
            </a:r>
            <a:endParaRPr lang="en-US" sz="7200" dirty="0">
              <a:solidFill>
                <a:srgbClr val="92D050"/>
              </a:solidFill>
              <a:latin typeface="Andalus" panose="02020603050405020304" pitchFamily="18" charset="-78"/>
              <a:cs typeface="Andalus" panose="02020603050405020304" pitchFamily="18" charset="-78"/>
            </a:endParaRPr>
          </a:p>
        </p:txBody>
      </p:sp>
      <p:sp>
        <p:nvSpPr>
          <p:cNvPr id="3" name="Bevel 2">
            <a:hlinkClick r:id="rId2" action="ppaction://hlinksldjump"/>
          </p:cNvPr>
          <p:cNvSpPr/>
          <p:nvPr/>
        </p:nvSpPr>
        <p:spPr>
          <a:xfrm>
            <a:off x="7086600" y="6260592"/>
            <a:ext cx="914400" cy="4572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menu</a:t>
            </a:r>
            <a:endParaRPr lang="en-US" dirty="0"/>
          </a:p>
        </p:txBody>
      </p:sp>
      <p:sp>
        <p:nvSpPr>
          <p:cNvPr id="4" name="Bevel 3">
            <a:hlinkClick r:id="" action="ppaction://hlinkshowjump?jump=nextslide"/>
          </p:cNvPr>
          <p:cNvSpPr/>
          <p:nvPr/>
        </p:nvSpPr>
        <p:spPr>
          <a:xfrm>
            <a:off x="8153400" y="6248400"/>
            <a:ext cx="838200" cy="469392"/>
          </a:xfrm>
          <a:prstGeom prst="beve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next</a:t>
            </a:r>
            <a:endParaRPr lang="en-US" dirty="0">
              <a:solidFill>
                <a:schemeClr val="bg1"/>
              </a:solidFill>
            </a:endParaRPr>
          </a:p>
        </p:txBody>
      </p:sp>
      <p:sp>
        <p:nvSpPr>
          <p:cNvPr id="6" name="TextBox 5"/>
          <p:cNvSpPr txBox="1"/>
          <p:nvPr/>
        </p:nvSpPr>
        <p:spPr>
          <a:xfrm>
            <a:off x="3127610" y="142680"/>
            <a:ext cx="6891630" cy="3539430"/>
          </a:xfrm>
          <a:prstGeom prst="rect">
            <a:avLst/>
          </a:prstGeom>
          <a:noFill/>
        </p:spPr>
        <p:txBody>
          <a:bodyPr wrap="none" rtlCol="0">
            <a:spAutoFit/>
          </a:bodyPr>
          <a:lstStyle/>
          <a:p>
            <a:pPr algn="ctr"/>
            <a:r>
              <a:rPr lang="en-US" dirty="0" smtClean="0"/>
              <a:t>      </a:t>
            </a:r>
            <a:r>
              <a:rPr lang="en-US" sz="3200" dirty="0" smtClean="0"/>
              <a:t>Any Residential district:  </a:t>
            </a:r>
          </a:p>
          <a:p>
            <a:pPr algn="ctr"/>
            <a:r>
              <a:rPr lang="en-US" dirty="0" smtClean="0"/>
              <a:t> One customary professional sign</a:t>
            </a:r>
          </a:p>
          <a:p>
            <a:pPr algn="ctr"/>
            <a:r>
              <a:rPr lang="en-US" dirty="0"/>
              <a:t> </a:t>
            </a:r>
            <a:r>
              <a:rPr lang="en-US" dirty="0" smtClean="0"/>
              <a:t>      no larger than </a:t>
            </a:r>
            <a:r>
              <a:rPr lang="en-US" sz="2800" dirty="0" smtClean="0">
                <a:solidFill>
                  <a:srgbClr val="FFFF00"/>
                </a:solidFill>
              </a:rPr>
              <a:t>4 feet square</a:t>
            </a:r>
          </a:p>
          <a:p>
            <a:pPr algn="ctr"/>
            <a:endParaRPr lang="en-US" sz="2800" dirty="0" smtClean="0">
              <a:solidFill>
                <a:srgbClr val="FFFF00"/>
              </a:solidFill>
            </a:endParaRPr>
          </a:p>
          <a:p>
            <a:pPr algn="ctr"/>
            <a:r>
              <a:rPr lang="en-US" dirty="0" smtClean="0"/>
              <a:t>Real-estate signs no larger than </a:t>
            </a:r>
            <a:r>
              <a:rPr lang="en-US" sz="2800" dirty="0" smtClean="0">
                <a:solidFill>
                  <a:srgbClr val="FFFF00"/>
                </a:solidFill>
              </a:rPr>
              <a:t>8 sq. ft</a:t>
            </a:r>
            <a:r>
              <a:rPr lang="en-US" dirty="0" smtClean="0"/>
              <a:t>.</a:t>
            </a:r>
          </a:p>
          <a:p>
            <a:pPr algn="ctr"/>
            <a:r>
              <a:rPr lang="en-US" dirty="0" smtClean="0"/>
              <a:t>on properties for sale or rent.</a:t>
            </a:r>
          </a:p>
          <a:p>
            <a:pPr algn="ctr"/>
            <a:r>
              <a:rPr lang="en-US" dirty="0" smtClean="0"/>
              <a:t>other signs appropriate to public or </a:t>
            </a:r>
          </a:p>
          <a:p>
            <a:pPr algn="ctr"/>
            <a:r>
              <a:rPr lang="en-US" dirty="0" smtClean="0"/>
              <a:t>semipublic buildings safety/welfare</a:t>
            </a:r>
          </a:p>
          <a:p>
            <a:pPr algn="ctr"/>
            <a:r>
              <a:rPr lang="en-US" dirty="0" smtClean="0"/>
              <a:t>or as mandated by law</a:t>
            </a:r>
          </a:p>
          <a:p>
            <a:pPr marL="342900" indent="-342900">
              <a:buAutoNum type="arabicPlain"/>
            </a:pPr>
            <a:endParaRPr lang="en-US" dirty="0"/>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7043" y="1357007"/>
            <a:ext cx="5127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8741" y="4030598"/>
            <a:ext cx="8658139" cy="2462213"/>
          </a:xfrm>
          <a:prstGeom prst="rect">
            <a:avLst/>
          </a:prstGeom>
          <a:noFill/>
        </p:spPr>
        <p:txBody>
          <a:bodyPr wrap="none" rtlCol="0">
            <a:spAutoFit/>
          </a:bodyPr>
          <a:lstStyle/>
          <a:p>
            <a:r>
              <a:rPr lang="en-US" sz="2800" dirty="0" smtClean="0">
                <a:solidFill>
                  <a:srgbClr val="FF0000"/>
                </a:solidFill>
              </a:rPr>
              <a:t>General restrictions:</a:t>
            </a:r>
            <a:endParaRPr lang="en-US" dirty="0"/>
          </a:p>
          <a:p>
            <a:r>
              <a:rPr lang="en-US" dirty="0" smtClean="0"/>
              <a:t>Signs will not extend over sidewalks or other public ways</a:t>
            </a:r>
          </a:p>
          <a:p>
            <a:r>
              <a:rPr lang="en-US" dirty="0" smtClean="0"/>
              <a:t>Signs will not be illuminated with flashing, intermittent, rotating or moving</a:t>
            </a:r>
          </a:p>
          <a:p>
            <a:r>
              <a:rPr lang="en-US" dirty="0" smtClean="0"/>
              <a:t>Lights except to show time and temperature.</a:t>
            </a:r>
          </a:p>
          <a:p>
            <a:r>
              <a:rPr lang="en-US" dirty="0" smtClean="0"/>
              <a:t>Any sign in a state right-of-way or trail should have prior state approval.</a:t>
            </a:r>
          </a:p>
          <a:p>
            <a:r>
              <a:rPr lang="en-US" dirty="0" smtClean="0"/>
              <a:t>Commercial Zone business signs larger than 40 square feet require a zoning permit.</a:t>
            </a:r>
          </a:p>
          <a:p>
            <a:r>
              <a:rPr lang="en-US" dirty="0" smtClean="0"/>
              <a:t>Signs in commercial and industrial districts are subject to</a:t>
            </a:r>
          </a:p>
          <a:p>
            <a:r>
              <a:rPr lang="en-US" dirty="0" smtClean="0"/>
              <a:t>A special use permit.</a:t>
            </a:r>
            <a:endParaRPr lang="en-US" dirty="0"/>
          </a:p>
        </p:txBody>
      </p:sp>
      <p:pic>
        <p:nvPicPr>
          <p:cNvPr id="5126" name="Picture 6" descr="C:\Users\dad\AppData\Local\Microsoft\Windows\Temporary Internet Files\Content.IE5\R8X3OIDG\MC91021702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782" y="1128020"/>
            <a:ext cx="3429000" cy="270891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262613">
            <a:off x="1003395" y="2079721"/>
            <a:ext cx="889987" cy="369332"/>
          </a:xfrm>
          <a:prstGeom prst="rect">
            <a:avLst/>
          </a:prstGeom>
          <a:solidFill>
            <a:schemeClr val="tx1">
              <a:alpha val="32000"/>
            </a:schemeClr>
          </a:solidFill>
          <a:ln w="38100">
            <a:solidFill>
              <a:srgbClr val="00B050"/>
            </a:solidFill>
          </a:ln>
        </p:spPr>
        <p:txBody>
          <a:bodyPr wrap="none" rtlCol="0">
            <a:spAutoFit/>
          </a:bodyPr>
          <a:lstStyle/>
          <a:p>
            <a:r>
              <a:rPr lang="en-US" dirty="0" smtClean="0"/>
              <a:t>PIZZA</a:t>
            </a:r>
            <a:endParaRPr lang="en-US" dirty="0"/>
          </a:p>
        </p:txBody>
      </p:sp>
      <p:pic>
        <p:nvPicPr>
          <p:cNvPr id="5127" name="Picture 7" descr="C:\Users\dad\AppData\Local\Microsoft\Windows\Temporary Internet Files\Content.IE5\R8X3OIDG\MC90010475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06065" y="2990018"/>
            <a:ext cx="699135" cy="6920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5117" y="6489192"/>
            <a:ext cx="3050515" cy="369332"/>
          </a:xfrm>
          <a:prstGeom prst="rect">
            <a:avLst/>
          </a:prstGeom>
          <a:noFill/>
        </p:spPr>
        <p:txBody>
          <a:bodyPr wrap="none" rtlCol="0">
            <a:spAutoFit/>
          </a:bodyPr>
          <a:lstStyle/>
          <a:p>
            <a:r>
              <a:rPr lang="en-US" dirty="0"/>
              <a:t>Reference: Article III; </a:t>
            </a:r>
            <a:r>
              <a:rPr lang="en-US" dirty="0" smtClean="0"/>
              <a:t>325-20</a:t>
            </a:r>
            <a:endParaRPr lang="en-US" dirty="0"/>
          </a:p>
        </p:txBody>
      </p:sp>
    </p:spTree>
    <p:extLst>
      <p:ext uri="{BB962C8B-B14F-4D97-AF65-F5344CB8AC3E}">
        <p14:creationId xmlns:p14="http://schemas.microsoft.com/office/powerpoint/2010/main" val="38803370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sphere">
          <a:fgClr>
            <a:schemeClr val="tx2">
              <a:lumMod val="25000"/>
            </a:schemeClr>
          </a:fgClr>
          <a:bgClr>
            <a:schemeClr val="bg1"/>
          </a:bgClr>
        </a:pattFill>
        <a:effectLst/>
      </p:bgPr>
    </p:bg>
    <p:spTree>
      <p:nvGrpSpPr>
        <p:cNvPr id="1" name=""/>
        <p:cNvGrpSpPr/>
        <p:nvPr/>
      </p:nvGrpSpPr>
      <p:grpSpPr>
        <a:xfrm>
          <a:off x="0" y="0"/>
          <a:ext cx="0" cy="0"/>
          <a:chOff x="0" y="0"/>
          <a:chExt cx="0" cy="0"/>
        </a:xfrm>
      </p:grpSpPr>
      <p:sp>
        <p:nvSpPr>
          <p:cNvPr id="4" name="Bevel 3">
            <a:hlinkClick r:id="rId2" action="ppaction://hlinksldjump"/>
          </p:cNvPr>
          <p:cNvSpPr/>
          <p:nvPr/>
        </p:nvSpPr>
        <p:spPr>
          <a:xfrm>
            <a:off x="685800" y="283210"/>
            <a:ext cx="3733800" cy="10668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bg1"/>
                </a:solidFill>
              </a:rPr>
              <a:t>Zoning Districts</a:t>
            </a:r>
            <a:endParaRPr lang="en-US" sz="2000" dirty="0">
              <a:solidFill>
                <a:schemeClr val="bg1"/>
              </a:solidFill>
            </a:endParaRPr>
          </a:p>
        </p:txBody>
      </p:sp>
      <p:sp>
        <p:nvSpPr>
          <p:cNvPr id="5" name="Bevel 4">
            <a:hlinkClick r:id="rId3" action="ppaction://hlinksldjump"/>
          </p:cNvPr>
          <p:cNvSpPr/>
          <p:nvPr/>
        </p:nvSpPr>
        <p:spPr>
          <a:xfrm>
            <a:off x="685800" y="4114800"/>
            <a:ext cx="3733800" cy="10668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bg1"/>
                </a:solidFill>
              </a:rPr>
              <a:t>Signs</a:t>
            </a:r>
            <a:endParaRPr lang="en-US" sz="2000" dirty="0">
              <a:solidFill>
                <a:schemeClr val="bg1"/>
              </a:solidFill>
            </a:endParaRPr>
          </a:p>
        </p:txBody>
      </p:sp>
      <p:sp>
        <p:nvSpPr>
          <p:cNvPr id="6" name="Bevel 5">
            <a:hlinkClick r:id="rId4" action="ppaction://hlinksldjump"/>
          </p:cNvPr>
          <p:cNvSpPr/>
          <p:nvPr/>
        </p:nvSpPr>
        <p:spPr>
          <a:xfrm>
            <a:off x="685800" y="2819400"/>
            <a:ext cx="3733800" cy="10668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bg1"/>
                </a:solidFill>
              </a:rPr>
              <a:t>Off-Street Parking</a:t>
            </a:r>
            <a:endParaRPr lang="en-US" sz="2000" dirty="0">
              <a:solidFill>
                <a:schemeClr val="bg1"/>
              </a:solidFill>
            </a:endParaRPr>
          </a:p>
        </p:txBody>
      </p:sp>
      <p:sp>
        <p:nvSpPr>
          <p:cNvPr id="7" name="Bevel 6">
            <a:hlinkClick r:id="rId5" action="ppaction://hlinksldjump"/>
          </p:cNvPr>
          <p:cNvSpPr/>
          <p:nvPr/>
        </p:nvSpPr>
        <p:spPr>
          <a:xfrm>
            <a:off x="685800" y="1524000"/>
            <a:ext cx="3733800" cy="10668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bg1"/>
                </a:solidFill>
              </a:rPr>
              <a:t>Fencing</a:t>
            </a:r>
            <a:endParaRPr lang="en-US" sz="2000" dirty="0">
              <a:solidFill>
                <a:schemeClr val="bg1"/>
              </a:solidFill>
            </a:endParaRPr>
          </a:p>
        </p:txBody>
      </p:sp>
      <p:sp>
        <p:nvSpPr>
          <p:cNvPr id="8" name="Bevel 7">
            <a:hlinkClick r:id="rId6" action="ppaction://hlinksldjump"/>
          </p:cNvPr>
          <p:cNvSpPr/>
          <p:nvPr/>
        </p:nvSpPr>
        <p:spPr>
          <a:xfrm>
            <a:off x="4892675" y="1524000"/>
            <a:ext cx="3733800" cy="10668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bg1"/>
                </a:solidFill>
              </a:rPr>
              <a:t>Wind Turbines</a:t>
            </a:r>
            <a:endParaRPr lang="en-US" sz="2000" dirty="0">
              <a:solidFill>
                <a:schemeClr val="bg1"/>
              </a:solidFill>
            </a:endParaRPr>
          </a:p>
        </p:txBody>
      </p:sp>
      <p:sp>
        <p:nvSpPr>
          <p:cNvPr id="9" name="Bevel 8">
            <a:hlinkClick r:id="rId7" action="ppaction://hlinksldjump"/>
          </p:cNvPr>
          <p:cNvSpPr/>
          <p:nvPr/>
        </p:nvSpPr>
        <p:spPr>
          <a:xfrm>
            <a:off x="4878070" y="313690"/>
            <a:ext cx="3733800" cy="10668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bg1"/>
                </a:solidFill>
              </a:rPr>
              <a:t>Solar Collectors</a:t>
            </a:r>
            <a:endParaRPr lang="en-US" sz="2000" dirty="0">
              <a:solidFill>
                <a:schemeClr val="bg1"/>
              </a:solidFill>
            </a:endParaRPr>
          </a:p>
        </p:txBody>
      </p:sp>
      <p:sp>
        <p:nvSpPr>
          <p:cNvPr id="10" name="Bevel 9">
            <a:hlinkClick r:id="rId8" action="ppaction://hlinksldjump"/>
          </p:cNvPr>
          <p:cNvSpPr/>
          <p:nvPr/>
        </p:nvSpPr>
        <p:spPr>
          <a:xfrm>
            <a:off x="685800" y="5410200"/>
            <a:ext cx="3733800" cy="10668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bg1"/>
                </a:solidFill>
              </a:rPr>
              <a:t>Home Occupation</a:t>
            </a:r>
            <a:endParaRPr lang="en-US" sz="2000" dirty="0">
              <a:solidFill>
                <a:schemeClr val="bg1"/>
              </a:solidFill>
            </a:endParaRPr>
          </a:p>
        </p:txBody>
      </p:sp>
      <p:sp>
        <p:nvSpPr>
          <p:cNvPr id="11" name="Bevel 10">
            <a:hlinkClick r:id="" action="ppaction://hlinkshowjump?jump=nextslide"/>
          </p:cNvPr>
          <p:cNvSpPr/>
          <p:nvPr/>
        </p:nvSpPr>
        <p:spPr>
          <a:xfrm>
            <a:off x="4878070" y="5410200"/>
            <a:ext cx="3733800" cy="10668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bg1"/>
                </a:solidFill>
              </a:rPr>
              <a:t>Next Menu</a:t>
            </a:r>
            <a:endParaRPr lang="en-US" sz="2000" dirty="0">
              <a:solidFill>
                <a:schemeClr val="bg1"/>
              </a:solidFill>
            </a:endParaRPr>
          </a:p>
        </p:txBody>
      </p:sp>
      <p:sp>
        <p:nvSpPr>
          <p:cNvPr id="3" name="Bevel 2">
            <a:hlinkClick r:id="rId9" action="ppaction://hlinksldjump"/>
          </p:cNvPr>
          <p:cNvSpPr/>
          <p:nvPr/>
        </p:nvSpPr>
        <p:spPr>
          <a:xfrm>
            <a:off x="4878070" y="4126992"/>
            <a:ext cx="3733800" cy="104241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bg1"/>
                </a:solidFill>
              </a:rPr>
              <a:t>Mobile Homes</a:t>
            </a:r>
            <a:endParaRPr lang="en-US" sz="2000" dirty="0">
              <a:solidFill>
                <a:schemeClr val="bg1"/>
              </a:solidFill>
            </a:endParaRPr>
          </a:p>
        </p:txBody>
      </p:sp>
      <p:pic>
        <p:nvPicPr>
          <p:cNvPr id="1026" name="Picture 2">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92675" y="2825750"/>
            <a:ext cx="3749675"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066800" y="2209800"/>
            <a:ext cx="184731" cy="369332"/>
          </a:xfrm>
          <a:prstGeom prst="rect">
            <a:avLst/>
          </a:prstGeom>
          <a:noFill/>
        </p:spPr>
        <p:txBody>
          <a:bodyPr wrap="none" rtlCol="0">
            <a:spAutoFit/>
          </a:bodyPr>
          <a:lstStyle/>
          <a:p>
            <a:endParaRPr lang="en-US" dirty="0"/>
          </a:p>
        </p:txBody>
      </p:sp>
      <p:sp>
        <p:nvSpPr>
          <p:cNvPr id="2" name="TextBox 1"/>
          <p:cNvSpPr txBox="1"/>
          <p:nvPr/>
        </p:nvSpPr>
        <p:spPr>
          <a:xfrm>
            <a:off x="5105400" y="3029634"/>
            <a:ext cx="2895600" cy="646331"/>
          </a:xfrm>
          <a:prstGeom prst="rect">
            <a:avLst/>
          </a:prstGeom>
          <a:noFill/>
        </p:spPr>
        <p:txBody>
          <a:bodyPr wrap="square" rtlCol="0">
            <a:spAutoFit/>
          </a:bodyPr>
          <a:lstStyle/>
          <a:p>
            <a:r>
              <a:rPr lang="en-US" dirty="0">
                <a:solidFill>
                  <a:schemeClr val="bg1"/>
                </a:solidFill>
              </a:rPr>
              <a:t>Zoning/Building Permit </a:t>
            </a:r>
          </a:p>
          <a:p>
            <a:r>
              <a:rPr lang="en-US" dirty="0">
                <a:solidFill>
                  <a:schemeClr val="bg1"/>
                </a:solidFill>
              </a:rPr>
              <a:t>Special Use Permits</a:t>
            </a:r>
          </a:p>
        </p:txBody>
      </p:sp>
      <p:sp>
        <p:nvSpPr>
          <p:cNvPr id="14" name="Oval 13">
            <a:hlinkClick r:id="rId2" action="ppaction://hlinksldjump"/>
          </p:cNvPr>
          <p:cNvSpPr/>
          <p:nvPr/>
        </p:nvSpPr>
        <p:spPr>
          <a:xfrm>
            <a:off x="3429000" y="433705"/>
            <a:ext cx="777240" cy="753110"/>
          </a:xfrm>
          <a:prstGeom prst="ellipse">
            <a:avLst/>
          </a:prstGeom>
          <a:solidFill>
            <a:srgbClr val="2CAA3B"/>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a:hlinkClick r:id="rId4"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14077" y="2968625"/>
            <a:ext cx="792163"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a:hlinkClick r:id="rId5"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29000" y="1670050"/>
            <a:ext cx="792163"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a:hlinkClick r:id="rId3"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29000" y="4273550"/>
            <a:ext cx="792163"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a:hlinkClick r:id="rId8"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29000" y="5537962"/>
            <a:ext cx="792163"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a:hlinkClick r:id="" action="ppaction://hlinkshowjump?jump=nextslid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49686" y="5556250"/>
            <a:ext cx="792163"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a:hlinkClick r:id="rId9"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48734" y="4260850"/>
            <a:ext cx="792163"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a:hlinkClick r:id="rId10"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48734" y="2928620"/>
            <a:ext cx="792163"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a:hlinkClick r:id="rId6"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34446" y="1670050"/>
            <a:ext cx="792163"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a:hlinkClick r:id="rId7"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04918" y="459740"/>
            <a:ext cx="792163"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3664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a:hlinkClick r:id="rId2" action="ppaction://hlinksldjump"/>
          </p:cNvPr>
          <p:cNvSpPr/>
          <p:nvPr/>
        </p:nvSpPr>
        <p:spPr>
          <a:xfrm>
            <a:off x="8229600" y="6260592"/>
            <a:ext cx="914400" cy="4572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menu</a:t>
            </a:r>
            <a:endParaRPr lang="en-US" dirty="0"/>
          </a:p>
        </p:txBody>
      </p:sp>
      <p:sp>
        <p:nvSpPr>
          <p:cNvPr id="3" name="Bevel 2">
            <a:hlinkClick r:id="" action="ppaction://hlinkshowjump?jump=previousslide"/>
          </p:cNvPr>
          <p:cNvSpPr/>
          <p:nvPr/>
        </p:nvSpPr>
        <p:spPr>
          <a:xfrm>
            <a:off x="7162800" y="6260592"/>
            <a:ext cx="914400" cy="457200"/>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back</a:t>
            </a:r>
            <a:endParaRPr lang="en-US" dirty="0"/>
          </a:p>
        </p:txBody>
      </p:sp>
      <p:sp>
        <p:nvSpPr>
          <p:cNvPr id="4" name="TextBox 3"/>
          <p:cNvSpPr txBox="1"/>
          <p:nvPr/>
        </p:nvSpPr>
        <p:spPr>
          <a:xfrm>
            <a:off x="304800" y="304800"/>
            <a:ext cx="8382000" cy="707886"/>
          </a:xfrm>
          <a:prstGeom prst="rect">
            <a:avLst/>
          </a:prstGeom>
          <a:noFill/>
        </p:spPr>
        <p:txBody>
          <a:bodyPr wrap="square" rtlCol="0">
            <a:spAutoFit/>
          </a:bodyPr>
          <a:lstStyle/>
          <a:p>
            <a:r>
              <a:rPr lang="en-US" sz="4000" dirty="0" smtClean="0">
                <a:solidFill>
                  <a:srgbClr val="FFC000"/>
                </a:solidFill>
              </a:rPr>
              <a:t>Signs in a Commercial District </a:t>
            </a:r>
            <a:endParaRPr lang="en-US" sz="4000" dirty="0">
              <a:solidFill>
                <a:srgbClr val="FFC000"/>
              </a:solidFill>
            </a:endParaRPr>
          </a:p>
        </p:txBody>
      </p:sp>
      <p:sp>
        <p:nvSpPr>
          <p:cNvPr id="5" name="Rectangle 4"/>
          <p:cNvSpPr/>
          <p:nvPr/>
        </p:nvSpPr>
        <p:spPr>
          <a:xfrm>
            <a:off x="457200" y="2133600"/>
            <a:ext cx="4495800" cy="2133600"/>
          </a:xfrm>
          <a:prstGeom prst="rect">
            <a:avLst/>
          </a:prstGeom>
          <a:solidFill>
            <a:schemeClr val="tx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rgbClr val="FFFF00"/>
                </a:solidFill>
              </a:rPr>
              <a:t>40 Square Feet</a:t>
            </a:r>
            <a:endParaRPr lang="en-US" sz="4800" dirty="0">
              <a:solidFill>
                <a:srgbClr val="FFFF00"/>
              </a:solidFill>
            </a:endParaRPr>
          </a:p>
        </p:txBody>
      </p:sp>
      <p:sp>
        <p:nvSpPr>
          <p:cNvPr id="6" name="Rectangle 5"/>
          <p:cNvSpPr/>
          <p:nvPr/>
        </p:nvSpPr>
        <p:spPr>
          <a:xfrm>
            <a:off x="914400" y="4267200"/>
            <a:ext cx="76200" cy="1371600"/>
          </a:xfrm>
          <a:prstGeom prst="rect">
            <a:avLst/>
          </a:prstGeom>
          <a:solidFill>
            <a:srgbClr val="BA32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411980" y="4267200"/>
            <a:ext cx="76200" cy="1371600"/>
          </a:xfrm>
          <a:prstGeom prst="rect">
            <a:avLst/>
          </a:prstGeom>
          <a:solidFill>
            <a:srgbClr val="BA32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270938" y="1273776"/>
            <a:ext cx="3796862" cy="2677656"/>
          </a:xfrm>
          <a:prstGeom prst="rect">
            <a:avLst/>
          </a:prstGeom>
          <a:noFill/>
        </p:spPr>
        <p:txBody>
          <a:bodyPr wrap="square" rtlCol="0">
            <a:spAutoFit/>
          </a:bodyPr>
          <a:lstStyle/>
          <a:p>
            <a:r>
              <a:rPr lang="en-US" dirty="0" smtClean="0"/>
              <a:t>Sign must be advertising a business conducted on the premises.</a:t>
            </a:r>
          </a:p>
          <a:p>
            <a:endParaRPr lang="en-US" dirty="0"/>
          </a:p>
          <a:p>
            <a:r>
              <a:rPr lang="en-US" sz="2400" dirty="0" smtClean="0">
                <a:solidFill>
                  <a:srgbClr val="FFFF00"/>
                </a:solidFill>
              </a:rPr>
              <a:t>Requires a zoning permit.</a:t>
            </a:r>
          </a:p>
          <a:p>
            <a:endParaRPr lang="en-US" dirty="0"/>
          </a:p>
          <a:p>
            <a:r>
              <a:rPr lang="en-US" dirty="0" smtClean="0"/>
              <a:t>No place of business in the</a:t>
            </a:r>
          </a:p>
          <a:p>
            <a:r>
              <a:rPr lang="en-US" dirty="0"/>
              <a:t>c</a:t>
            </a:r>
            <a:r>
              <a:rPr lang="en-US" dirty="0" smtClean="0"/>
              <a:t>ommercial district shall make</a:t>
            </a:r>
          </a:p>
          <a:p>
            <a:r>
              <a:rPr lang="en-US" dirty="0" smtClean="0"/>
              <a:t>Exterior displays of more than </a:t>
            </a:r>
          </a:p>
          <a:p>
            <a:r>
              <a:rPr lang="en-US" dirty="0" smtClean="0"/>
              <a:t>three signs  of any size.</a:t>
            </a:r>
            <a:endParaRPr lang="en-US" dirty="0"/>
          </a:p>
        </p:txBody>
      </p:sp>
      <p:sp>
        <p:nvSpPr>
          <p:cNvPr id="9" name="TextBox 8"/>
          <p:cNvSpPr txBox="1"/>
          <p:nvPr/>
        </p:nvSpPr>
        <p:spPr>
          <a:xfrm>
            <a:off x="5291959" y="4214336"/>
            <a:ext cx="3626833" cy="1477328"/>
          </a:xfrm>
          <a:prstGeom prst="rect">
            <a:avLst/>
          </a:prstGeom>
          <a:noFill/>
        </p:spPr>
        <p:txBody>
          <a:bodyPr wrap="square" rtlCol="0">
            <a:spAutoFit/>
          </a:bodyPr>
          <a:lstStyle/>
          <a:p>
            <a:r>
              <a:rPr lang="en-US" dirty="0" smtClean="0"/>
              <a:t>The area of a sign does not include the supports or uprights</a:t>
            </a:r>
          </a:p>
          <a:p>
            <a:r>
              <a:rPr lang="en-US" dirty="0" smtClean="0"/>
              <a:t>But will include the frame and everything included in the display.</a:t>
            </a:r>
            <a:endParaRPr lang="en-US" dirty="0"/>
          </a:p>
        </p:txBody>
      </p:sp>
    </p:spTree>
    <p:extLst>
      <p:ext uri="{BB962C8B-B14F-4D97-AF65-F5344CB8AC3E}">
        <p14:creationId xmlns:p14="http://schemas.microsoft.com/office/powerpoint/2010/main" val="278285191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78415"/>
            <a:ext cx="2595582" cy="923330"/>
          </a:xfrm>
          <a:prstGeom prst="rect">
            <a:avLst/>
          </a:prstGeom>
          <a:noFill/>
        </p:spPr>
        <p:txBody>
          <a:bodyPr wrap="none" rtlCol="0">
            <a:spAutoFit/>
          </a:bodyPr>
          <a:lstStyle/>
          <a:p>
            <a:r>
              <a:rPr lang="en-US" sz="5400" dirty="0" smtClean="0">
                <a:solidFill>
                  <a:srgbClr val="FFC000"/>
                </a:solidFill>
              </a:rPr>
              <a:t>parking</a:t>
            </a:r>
            <a:endParaRPr lang="en-US" sz="5400" dirty="0">
              <a:solidFill>
                <a:srgbClr val="FFC000"/>
              </a:solidFill>
            </a:endParaRPr>
          </a:p>
        </p:txBody>
      </p:sp>
      <p:sp>
        <p:nvSpPr>
          <p:cNvPr id="3" name="Bevel 2">
            <a:hlinkClick r:id="" action="ppaction://hlinkshowjump?jump=nextslide"/>
          </p:cNvPr>
          <p:cNvSpPr/>
          <p:nvPr/>
        </p:nvSpPr>
        <p:spPr>
          <a:xfrm>
            <a:off x="8153400" y="6248400"/>
            <a:ext cx="838200" cy="469392"/>
          </a:xfrm>
          <a:prstGeom prst="beve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next</a:t>
            </a:r>
            <a:endParaRPr lang="en-US" dirty="0">
              <a:solidFill>
                <a:schemeClr val="bg1"/>
              </a:solidFill>
            </a:endParaRPr>
          </a:p>
        </p:txBody>
      </p:sp>
      <p:sp>
        <p:nvSpPr>
          <p:cNvPr id="4" name="Bevel 3">
            <a:hlinkClick r:id="rId2" action="ppaction://hlinksldjump"/>
          </p:cNvPr>
          <p:cNvSpPr/>
          <p:nvPr/>
        </p:nvSpPr>
        <p:spPr>
          <a:xfrm>
            <a:off x="7086600" y="6260592"/>
            <a:ext cx="914400" cy="4572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menu</a:t>
            </a:r>
            <a:endParaRPr lang="en-US" dirty="0"/>
          </a:p>
        </p:txBody>
      </p:sp>
      <p:sp>
        <p:nvSpPr>
          <p:cNvPr id="8" name="TextBox 7"/>
          <p:cNvSpPr txBox="1"/>
          <p:nvPr/>
        </p:nvSpPr>
        <p:spPr>
          <a:xfrm>
            <a:off x="3353571" y="640080"/>
            <a:ext cx="5626861" cy="646331"/>
          </a:xfrm>
          <a:prstGeom prst="rect">
            <a:avLst/>
          </a:prstGeom>
          <a:noFill/>
        </p:spPr>
        <p:txBody>
          <a:bodyPr wrap="none" rtlCol="0">
            <a:spAutoFit/>
          </a:bodyPr>
          <a:lstStyle/>
          <a:p>
            <a:r>
              <a:rPr lang="en-US" dirty="0" smtClean="0"/>
              <a:t>All uses in the village will have off-street parking</a:t>
            </a:r>
          </a:p>
          <a:p>
            <a:r>
              <a:rPr lang="en-US" dirty="0" smtClean="0"/>
              <a:t>Requirements may be modified by </a:t>
            </a:r>
            <a:r>
              <a:rPr lang="en-US" dirty="0" smtClean="0">
                <a:solidFill>
                  <a:schemeClr val="tx1">
                    <a:lumMod val="95000"/>
                  </a:schemeClr>
                </a:solidFill>
                <a:hlinkClick r:id="rId3" action="ppaction://hlinksldjump"/>
              </a:rPr>
              <a:t>special use permit</a:t>
            </a:r>
            <a:endParaRPr lang="en-US" dirty="0">
              <a:solidFill>
                <a:schemeClr val="tx1">
                  <a:lumMod val="95000"/>
                </a:schemeClr>
              </a:solidFill>
            </a:endParaRPr>
          </a:p>
        </p:txBody>
      </p:sp>
      <p:sp>
        <p:nvSpPr>
          <p:cNvPr id="9" name="Rectangle 8"/>
          <p:cNvSpPr/>
          <p:nvPr/>
        </p:nvSpPr>
        <p:spPr>
          <a:xfrm>
            <a:off x="381000" y="1447800"/>
            <a:ext cx="762000" cy="1295400"/>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a:t>
            </a:r>
          </a:p>
          <a:p>
            <a:pPr algn="ctr"/>
            <a:r>
              <a:rPr lang="en-US" dirty="0" smtClean="0"/>
              <a:t>X</a:t>
            </a:r>
          </a:p>
          <a:p>
            <a:pPr algn="ctr"/>
            <a:r>
              <a:rPr lang="en-US" dirty="0" smtClean="0"/>
              <a:t>18</a:t>
            </a:r>
            <a:endParaRPr lang="en-US" dirty="0"/>
          </a:p>
        </p:txBody>
      </p:sp>
      <p:sp>
        <p:nvSpPr>
          <p:cNvPr id="10" name="TextBox 9"/>
          <p:cNvSpPr txBox="1"/>
          <p:nvPr/>
        </p:nvSpPr>
        <p:spPr>
          <a:xfrm>
            <a:off x="1447800" y="1600200"/>
            <a:ext cx="5134611" cy="646331"/>
          </a:xfrm>
          <a:prstGeom prst="rect">
            <a:avLst/>
          </a:prstGeom>
          <a:noFill/>
        </p:spPr>
        <p:txBody>
          <a:bodyPr wrap="none" rtlCol="0">
            <a:spAutoFit/>
          </a:bodyPr>
          <a:lstStyle/>
          <a:p>
            <a:r>
              <a:rPr lang="en-US" dirty="0" smtClean="0"/>
              <a:t>Minimum size of a parking space is 10 ft. x 18 ft.</a:t>
            </a:r>
          </a:p>
          <a:p>
            <a:r>
              <a:rPr lang="en-US" dirty="0" smtClean="0"/>
              <a:t> not counting the access ways and the driveway.</a:t>
            </a:r>
            <a:endParaRPr lang="en-US" dirty="0"/>
          </a:p>
        </p:txBody>
      </p:sp>
      <p:sp>
        <p:nvSpPr>
          <p:cNvPr id="11" name="TextBox 10"/>
          <p:cNvSpPr txBox="1"/>
          <p:nvPr/>
        </p:nvSpPr>
        <p:spPr>
          <a:xfrm>
            <a:off x="381000" y="2895600"/>
            <a:ext cx="8278613" cy="3046988"/>
          </a:xfrm>
          <a:prstGeom prst="rect">
            <a:avLst/>
          </a:prstGeom>
          <a:noFill/>
        </p:spPr>
        <p:txBody>
          <a:bodyPr wrap="none" rtlCol="0">
            <a:spAutoFit/>
          </a:bodyPr>
          <a:lstStyle/>
          <a:p>
            <a:r>
              <a:rPr lang="en-US" sz="2000" dirty="0" smtClean="0">
                <a:solidFill>
                  <a:srgbClr val="FFFF00"/>
                </a:solidFill>
              </a:rPr>
              <a:t>Residential:</a:t>
            </a:r>
            <a:r>
              <a:rPr lang="en-US" sz="2000" dirty="0" smtClean="0"/>
              <a:t> </a:t>
            </a:r>
            <a:r>
              <a:rPr lang="en-US" dirty="0" smtClean="0"/>
              <a:t>single-family: 2 spaces per dwelling unit</a:t>
            </a:r>
          </a:p>
          <a:p>
            <a:r>
              <a:rPr lang="en-US" dirty="0"/>
              <a:t> </a:t>
            </a:r>
            <a:r>
              <a:rPr lang="en-US" dirty="0" smtClean="0"/>
              <a:t>                       multifamily: 1 ½  spaces per dwelling unit (&gt;3 dwelling units)</a:t>
            </a:r>
          </a:p>
          <a:p>
            <a:r>
              <a:rPr lang="en-US" dirty="0"/>
              <a:t> </a:t>
            </a:r>
            <a:r>
              <a:rPr lang="en-US" dirty="0" smtClean="0"/>
              <a:t>         </a:t>
            </a:r>
          </a:p>
          <a:p>
            <a:r>
              <a:rPr lang="en-US" sz="2000" dirty="0" smtClean="0">
                <a:solidFill>
                  <a:srgbClr val="FFFF00"/>
                </a:solidFill>
              </a:rPr>
              <a:t>Places of Assembly: </a:t>
            </a:r>
            <a:r>
              <a:rPr lang="en-US" dirty="0" smtClean="0"/>
              <a:t>1 space for every four seats, or 1 parking space for every </a:t>
            </a:r>
          </a:p>
          <a:p>
            <a:r>
              <a:rPr lang="en-US" dirty="0"/>
              <a:t> </a:t>
            </a:r>
            <a:r>
              <a:rPr lang="en-US" dirty="0" smtClean="0"/>
              <a:t>                       200 square feet of gross floor area, whichever is greater.</a:t>
            </a:r>
          </a:p>
          <a:p>
            <a:endParaRPr lang="en-US" dirty="0"/>
          </a:p>
          <a:p>
            <a:r>
              <a:rPr lang="en-US" sz="2000" dirty="0" smtClean="0">
                <a:solidFill>
                  <a:srgbClr val="FFFF00"/>
                </a:solidFill>
              </a:rPr>
              <a:t>Restaurant/eating and drinking establishments:</a:t>
            </a:r>
            <a:r>
              <a:rPr lang="en-US" dirty="0" smtClean="0"/>
              <a:t> 1 parking space for every</a:t>
            </a:r>
          </a:p>
          <a:p>
            <a:r>
              <a:rPr lang="en-US" dirty="0" smtClean="0"/>
              <a:t>                        60 square feet of gross floor area.</a:t>
            </a:r>
          </a:p>
          <a:p>
            <a:endParaRPr lang="en-US" dirty="0"/>
          </a:p>
          <a:p>
            <a:r>
              <a:rPr lang="en-US" sz="2000" dirty="0" smtClean="0">
                <a:solidFill>
                  <a:srgbClr val="FFFF00"/>
                </a:solidFill>
              </a:rPr>
              <a:t>Hotel, motel, tourist home, boarding house:</a:t>
            </a:r>
            <a:r>
              <a:rPr lang="en-US" dirty="0" smtClean="0"/>
              <a:t> 1 space for each guest room</a:t>
            </a:r>
            <a:endParaRPr lang="en-US" dirty="0"/>
          </a:p>
        </p:txBody>
      </p:sp>
      <p:sp>
        <p:nvSpPr>
          <p:cNvPr id="5" name="Rectangle 4"/>
          <p:cNvSpPr/>
          <p:nvPr/>
        </p:nvSpPr>
        <p:spPr>
          <a:xfrm>
            <a:off x="381000" y="6274046"/>
            <a:ext cx="3050515" cy="369332"/>
          </a:xfrm>
          <a:prstGeom prst="rect">
            <a:avLst/>
          </a:prstGeom>
        </p:spPr>
        <p:txBody>
          <a:bodyPr wrap="none">
            <a:spAutoFit/>
          </a:bodyPr>
          <a:lstStyle/>
          <a:p>
            <a:r>
              <a:rPr lang="en-US" dirty="0"/>
              <a:t>Reference: Article III; </a:t>
            </a:r>
            <a:r>
              <a:rPr lang="en-US" dirty="0" smtClean="0"/>
              <a:t>325-18</a:t>
            </a:r>
            <a:endParaRPr lang="en-US" dirty="0"/>
          </a:p>
        </p:txBody>
      </p:sp>
    </p:spTree>
    <p:extLst>
      <p:ext uri="{BB962C8B-B14F-4D97-AF65-F5344CB8AC3E}">
        <p14:creationId xmlns:p14="http://schemas.microsoft.com/office/powerpoint/2010/main" val="830777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a:hlinkClick r:id="rId2" action="ppaction://hlinksldjump"/>
          </p:cNvPr>
          <p:cNvSpPr/>
          <p:nvPr/>
        </p:nvSpPr>
        <p:spPr>
          <a:xfrm>
            <a:off x="7086600" y="6260592"/>
            <a:ext cx="914400" cy="4572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menu</a:t>
            </a:r>
            <a:endParaRPr lang="en-US" dirty="0"/>
          </a:p>
        </p:txBody>
      </p:sp>
      <p:sp>
        <p:nvSpPr>
          <p:cNvPr id="3" name="Bevel 2">
            <a:hlinkClick r:id="" action="ppaction://hlinkshowjump?jump=previousslide"/>
          </p:cNvPr>
          <p:cNvSpPr/>
          <p:nvPr/>
        </p:nvSpPr>
        <p:spPr>
          <a:xfrm>
            <a:off x="8153400" y="6260592"/>
            <a:ext cx="914400" cy="457200"/>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back</a:t>
            </a:r>
            <a:endParaRPr lang="en-US" dirty="0"/>
          </a:p>
        </p:txBody>
      </p:sp>
      <p:sp>
        <p:nvSpPr>
          <p:cNvPr id="4" name="TextBox 3"/>
          <p:cNvSpPr txBox="1"/>
          <p:nvPr/>
        </p:nvSpPr>
        <p:spPr>
          <a:xfrm>
            <a:off x="457200" y="228600"/>
            <a:ext cx="4793043" cy="769441"/>
          </a:xfrm>
          <a:prstGeom prst="rect">
            <a:avLst/>
          </a:prstGeom>
          <a:noFill/>
        </p:spPr>
        <p:txBody>
          <a:bodyPr wrap="none" rtlCol="0">
            <a:spAutoFit/>
          </a:bodyPr>
          <a:lstStyle/>
          <a:p>
            <a:r>
              <a:rPr lang="en-US" sz="4400" dirty="0" smtClean="0">
                <a:solidFill>
                  <a:srgbClr val="FFC000"/>
                </a:solidFill>
              </a:rPr>
              <a:t>Parking continued</a:t>
            </a:r>
            <a:endParaRPr lang="en-US" sz="4400" dirty="0">
              <a:solidFill>
                <a:srgbClr val="FFC000"/>
              </a:solidFill>
            </a:endParaRPr>
          </a:p>
        </p:txBody>
      </p:sp>
      <p:sp>
        <p:nvSpPr>
          <p:cNvPr id="5" name="TextBox 4"/>
          <p:cNvSpPr txBox="1"/>
          <p:nvPr/>
        </p:nvSpPr>
        <p:spPr>
          <a:xfrm>
            <a:off x="457200" y="1219200"/>
            <a:ext cx="8959889" cy="4185761"/>
          </a:xfrm>
          <a:prstGeom prst="rect">
            <a:avLst/>
          </a:prstGeom>
          <a:noFill/>
        </p:spPr>
        <p:txBody>
          <a:bodyPr wrap="none" rtlCol="0">
            <a:spAutoFit/>
          </a:bodyPr>
          <a:lstStyle/>
          <a:p>
            <a:r>
              <a:rPr lang="en-US" sz="2000" dirty="0" smtClean="0">
                <a:solidFill>
                  <a:srgbClr val="FFFF00"/>
                </a:solidFill>
              </a:rPr>
              <a:t>Mortuary: </a:t>
            </a:r>
            <a:r>
              <a:rPr lang="en-US" dirty="0" smtClean="0"/>
              <a:t>1 space per 100 </a:t>
            </a:r>
            <a:r>
              <a:rPr lang="en-US" dirty="0" err="1" smtClean="0"/>
              <a:t>ft</a:t>
            </a:r>
            <a:r>
              <a:rPr lang="en-US" dirty="0" smtClean="0"/>
              <a:t> of gross floor space</a:t>
            </a:r>
          </a:p>
          <a:p>
            <a:endParaRPr lang="en-US" dirty="0"/>
          </a:p>
          <a:p>
            <a:r>
              <a:rPr lang="en-US" sz="2000" dirty="0" smtClean="0">
                <a:solidFill>
                  <a:srgbClr val="FFFF00"/>
                </a:solidFill>
              </a:rPr>
              <a:t>Light Industrial: </a:t>
            </a:r>
            <a:r>
              <a:rPr lang="en-US" dirty="0" smtClean="0"/>
              <a:t>1 per employee at maximum working shift</a:t>
            </a:r>
          </a:p>
          <a:p>
            <a:endParaRPr lang="en-US" dirty="0"/>
          </a:p>
          <a:p>
            <a:r>
              <a:rPr lang="en-US" sz="2000" dirty="0" smtClean="0">
                <a:solidFill>
                  <a:srgbClr val="FFFF00"/>
                </a:solidFill>
              </a:rPr>
              <a:t>Retail, small product: </a:t>
            </a:r>
            <a:r>
              <a:rPr lang="en-US" dirty="0" smtClean="0"/>
              <a:t>1 per each 200 square feet of gross floor space</a:t>
            </a:r>
          </a:p>
          <a:p>
            <a:endParaRPr lang="en-US" dirty="0"/>
          </a:p>
          <a:p>
            <a:r>
              <a:rPr lang="en-US" sz="2000" dirty="0" smtClean="0">
                <a:solidFill>
                  <a:srgbClr val="FFFF00"/>
                </a:solidFill>
              </a:rPr>
              <a:t>Retail, large products: </a:t>
            </a:r>
            <a:r>
              <a:rPr lang="en-US" dirty="0" smtClean="0"/>
              <a:t>1 per each 400  square feet of gross floor space.</a:t>
            </a:r>
          </a:p>
          <a:p>
            <a:endParaRPr lang="en-US" dirty="0"/>
          </a:p>
          <a:p>
            <a:r>
              <a:rPr lang="en-US" sz="2000" dirty="0" smtClean="0">
                <a:solidFill>
                  <a:srgbClr val="FFFF00"/>
                </a:solidFill>
              </a:rPr>
              <a:t>Wholesale establishments or warehouses:</a:t>
            </a:r>
            <a:r>
              <a:rPr lang="en-US" dirty="0" smtClean="0"/>
              <a:t> 1 per each employee at maximum shift.</a:t>
            </a:r>
          </a:p>
          <a:p>
            <a:endParaRPr lang="en-US" dirty="0"/>
          </a:p>
          <a:p>
            <a:r>
              <a:rPr lang="en-US" sz="2000" dirty="0" smtClean="0">
                <a:solidFill>
                  <a:srgbClr val="FFFF00"/>
                </a:solidFill>
              </a:rPr>
              <a:t>Office, general: </a:t>
            </a:r>
            <a:r>
              <a:rPr lang="en-US" dirty="0" smtClean="0"/>
              <a:t>1 per each 200 square feet of first floor area plus 1 per each</a:t>
            </a:r>
          </a:p>
          <a:p>
            <a:r>
              <a:rPr lang="en-US" dirty="0"/>
              <a:t> </a:t>
            </a:r>
            <a:r>
              <a:rPr lang="en-US" dirty="0" smtClean="0"/>
              <a:t>                              300 square feet above the first floor, plus 1 per each employee.</a:t>
            </a:r>
          </a:p>
          <a:p>
            <a:endParaRPr lang="en-US" dirty="0"/>
          </a:p>
          <a:p>
            <a:r>
              <a:rPr lang="en-US" sz="2000" dirty="0" smtClean="0">
                <a:solidFill>
                  <a:srgbClr val="FFFF00"/>
                </a:solidFill>
              </a:rPr>
              <a:t>Unspecified Uses: </a:t>
            </a:r>
            <a:r>
              <a:rPr lang="en-US" dirty="0" smtClean="0"/>
              <a:t>As required by the Planning Board</a:t>
            </a:r>
            <a:endParaRPr lang="en-US" dirty="0"/>
          </a:p>
        </p:txBody>
      </p:sp>
    </p:spTree>
    <p:extLst>
      <p:ext uri="{BB962C8B-B14F-4D97-AF65-F5344CB8AC3E}">
        <p14:creationId xmlns:p14="http://schemas.microsoft.com/office/powerpoint/2010/main" val="400600091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a:hlinkClick r:id="" action="ppaction://hlinkshowjump?jump=nextslide"/>
          </p:cNvPr>
          <p:cNvSpPr/>
          <p:nvPr/>
        </p:nvSpPr>
        <p:spPr>
          <a:xfrm>
            <a:off x="6248400" y="6172200"/>
            <a:ext cx="2743200" cy="469392"/>
          </a:xfrm>
          <a:prstGeom prst="beve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Corner Lot Restrictions</a:t>
            </a:r>
            <a:endParaRPr lang="en-US" dirty="0">
              <a:solidFill>
                <a:schemeClr val="bg1"/>
              </a:solidFill>
            </a:endParaRPr>
          </a:p>
        </p:txBody>
      </p:sp>
      <p:sp>
        <p:nvSpPr>
          <p:cNvPr id="3" name="Bevel 2">
            <a:hlinkClick r:id="rId2" action="ppaction://hlinksldjump"/>
          </p:cNvPr>
          <p:cNvSpPr/>
          <p:nvPr/>
        </p:nvSpPr>
        <p:spPr>
          <a:xfrm>
            <a:off x="5126055" y="6172200"/>
            <a:ext cx="914400" cy="4572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menu</a:t>
            </a:r>
            <a:endParaRPr lang="en-US" dirty="0"/>
          </a:p>
        </p:txBody>
      </p:sp>
      <p:sp>
        <p:nvSpPr>
          <p:cNvPr id="4" name="TextBox 3"/>
          <p:cNvSpPr txBox="1"/>
          <p:nvPr/>
        </p:nvSpPr>
        <p:spPr>
          <a:xfrm>
            <a:off x="152400" y="152400"/>
            <a:ext cx="4750147" cy="769441"/>
          </a:xfrm>
          <a:prstGeom prst="rect">
            <a:avLst/>
          </a:prstGeom>
          <a:noFill/>
        </p:spPr>
        <p:txBody>
          <a:bodyPr wrap="none" rtlCol="0">
            <a:spAutoFit/>
          </a:bodyPr>
          <a:lstStyle/>
          <a:p>
            <a:r>
              <a:rPr lang="en-US" sz="4400" dirty="0" smtClean="0"/>
              <a:t>Fences and Walls  </a:t>
            </a:r>
            <a:endParaRPr lang="en-US" sz="4400" dirty="0"/>
          </a:p>
        </p:txBody>
      </p:sp>
      <p:sp>
        <p:nvSpPr>
          <p:cNvPr id="5" name="TextBox 4"/>
          <p:cNvSpPr txBox="1"/>
          <p:nvPr/>
        </p:nvSpPr>
        <p:spPr>
          <a:xfrm>
            <a:off x="381000" y="6412992"/>
            <a:ext cx="3050515" cy="369332"/>
          </a:xfrm>
          <a:prstGeom prst="rect">
            <a:avLst/>
          </a:prstGeom>
          <a:noFill/>
        </p:spPr>
        <p:txBody>
          <a:bodyPr wrap="none" rtlCol="0">
            <a:spAutoFit/>
          </a:bodyPr>
          <a:lstStyle/>
          <a:p>
            <a:r>
              <a:rPr lang="en-US" dirty="0"/>
              <a:t>Reference: Article III; </a:t>
            </a:r>
            <a:r>
              <a:rPr lang="en-US" dirty="0" smtClean="0"/>
              <a:t>325-33</a:t>
            </a:r>
            <a:endParaRPr lang="en-US" dirty="0"/>
          </a:p>
        </p:txBody>
      </p:sp>
      <p:sp>
        <p:nvSpPr>
          <p:cNvPr id="6" name="TextBox 5"/>
          <p:cNvSpPr txBox="1"/>
          <p:nvPr/>
        </p:nvSpPr>
        <p:spPr>
          <a:xfrm>
            <a:off x="245351" y="921841"/>
            <a:ext cx="184731" cy="646331"/>
          </a:xfrm>
          <a:prstGeom prst="rect">
            <a:avLst/>
          </a:prstGeom>
          <a:noFill/>
        </p:spPr>
        <p:txBody>
          <a:bodyPr wrap="none" rtlCol="0">
            <a:spAutoFit/>
          </a:bodyPr>
          <a:lstStyle/>
          <a:p>
            <a:endParaRPr lang="en-US" dirty="0" smtClean="0"/>
          </a:p>
          <a:p>
            <a:endParaRPr lang="en-US" dirty="0"/>
          </a:p>
        </p:txBody>
      </p:sp>
      <p:sp>
        <p:nvSpPr>
          <p:cNvPr id="7" name="Rectangle 6"/>
          <p:cNvSpPr/>
          <p:nvPr/>
        </p:nvSpPr>
        <p:spPr>
          <a:xfrm>
            <a:off x="4880442" y="152400"/>
            <a:ext cx="1804405" cy="369332"/>
          </a:xfrm>
          <a:prstGeom prst="rect">
            <a:avLst/>
          </a:prstGeom>
        </p:spPr>
        <p:txBody>
          <a:bodyPr wrap="none">
            <a:spAutoFit/>
          </a:bodyPr>
          <a:lstStyle/>
          <a:p>
            <a:r>
              <a:rPr lang="en-US" dirty="0"/>
              <a:t>Permit required</a:t>
            </a:r>
          </a:p>
        </p:txBody>
      </p:sp>
      <p:sp>
        <p:nvSpPr>
          <p:cNvPr id="8" name="Rectangle 7"/>
          <p:cNvSpPr/>
          <p:nvPr/>
        </p:nvSpPr>
        <p:spPr>
          <a:xfrm>
            <a:off x="4902547" y="504706"/>
            <a:ext cx="2275816" cy="369332"/>
          </a:xfrm>
          <a:prstGeom prst="rect">
            <a:avLst/>
          </a:prstGeom>
        </p:spPr>
        <p:txBody>
          <a:bodyPr wrap="none">
            <a:spAutoFit/>
          </a:bodyPr>
          <a:lstStyle/>
          <a:p>
            <a:r>
              <a:rPr lang="en-US" dirty="0"/>
              <a:t>Allowed in all zones</a:t>
            </a:r>
          </a:p>
        </p:txBody>
      </p:sp>
      <p:sp>
        <p:nvSpPr>
          <p:cNvPr id="9" name="&quot;No&quot; Symbol 8"/>
          <p:cNvSpPr/>
          <p:nvPr/>
        </p:nvSpPr>
        <p:spPr>
          <a:xfrm>
            <a:off x="381000" y="5803392"/>
            <a:ext cx="457200" cy="381000"/>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167640" y="1439840"/>
            <a:ext cx="5255798" cy="923330"/>
          </a:xfrm>
          <a:prstGeom prst="rect">
            <a:avLst/>
          </a:prstGeom>
          <a:noFill/>
        </p:spPr>
        <p:txBody>
          <a:bodyPr wrap="none" rtlCol="0">
            <a:spAutoFit/>
          </a:bodyPr>
          <a:lstStyle/>
          <a:p>
            <a:endParaRPr lang="en-US" dirty="0"/>
          </a:p>
          <a:p>
            <a:r>
              <a:rPr lang="en-US" dirty="0"/>
              <a:t>Chained link fence must have closed loops on top</a:t>
            </a:r>
          </a:p>
          <a:p>
            <a:endParaRPr lang="en-US" dirty="0"/>
          </a:p>
        </p:txBody>
      </p:sp>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0442" y="2363170"/>
            <a:ext cx="4062638" cy="3424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167640" y="2363170"/>
            <a:ext cx="4572000" cy="923330"/>
          </a:xfrm>
          <a:prstGeom prst="rect">
            <a:avLst/>
          </a:prstGeom>
        </p:spPr>
        <p:txBody>
          <a:bodyPr>
            <a:spAutoFit/>
          </a:bodyPr>
          <a:lstStyle/>
          <a:p>
            <a:r>
              <a:rPr lang="en-US" sz="2800" dirty="0"/>
              <a:t>Not more than </a:t>
            </a:r>
            <a:r>
              <a:rPr lang="en-US" sz="3600" dirty="0">
                <a:solidFill>
                  <a:srgbClr val="FFC000"/>
                </a:solidFill>
              </a:rPr>
              <a:t>6 feet </a:t>
            </a:r>
            <a:r>
              <a:rPr lang="en-US" sz="2800" dirty="0"/>
              <a:t>high</a:t>
            </a:r>
          </a:p>
          <a:p>
            <a:r>
              <a:rPr lang="en-US" dirty="0" smtClean="0"/>
              <a:t>unless </a:t>
            </a:r>
            <a:r>
              <a:rPr lang="en-US" dirty="0"/>
              <a:t>enclosing a swimming pool</a:t>
            </a:r>
          </a:p>
        </p:txBody>
      </p:sp>
      <p:sp>
        <p:nvSpPr>
          <p:cNvPr id="13" name="Right Arrow 12"/>
          <p:cNvSpPr/>
          <p:nvPr/>
        </p:nvSpPr>
        <p:spPr>
          <a:xfrm rot="491097">
            <a:off x="3531993" y="4259689"/>
            <a:ext cx="1724487" cy="242316"/>
          </a:xfrm>
          <a:prstGeom prst="rightArrow">
            <a:avLst/>
          </a:prstGeom>
          <a:solidFill>
            <a:srgbClr val="2CAA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219691" y="3584694"/>
            <a:ext cx="2262158" cy="954107"/>
          </a:xfrm>
          <a:prstGeom prst="rect">
            <a:avLst/>
          </a:prstGeom>
          <a:noFill/>
        </p:spPr>
        <p:txBody>
          <a:bodyPr wrap="none" rtlCol="0">
            <a:spAutoFit/>
          </a:bodyPr>
          <a:lstStyle/>
          <a:p>
            <a:r>
              <a:rPr lang="en-US" sz="2800" dirty="0" smtClean="0">
                <a:solidFill>
                  <a:srgbClr val="FFC000"/>
                </a:solidFill>
              </a:rPr>
              <a:t>2 feet from</a:t>
            </a:r>
          </a:p>
          <a:p>
            <a:r>
              <a:rPr lang="en-US" sz="2800" dirty="0" smtClean="0">
                <a:solidFill>
                  <a:srgbClr val="FFC000"/>
                </a:solidFill>
              </a:rPr>
              <a:t>property line</a:t>
            </a:r>
            <a:endParaRPr lang="en-US" sz="2800" dirty="0">
              <a:solidFill>
                <a:srgbClr val="FFC000"/>
              </a:solidFill>
            </a:endParaRPr>
          </a:p>
        </p:txBody>
      </p:sp>
      <p:sp>
        <p:nvSpPr>
          <p:cNvPr id="15" name="TextBox 14"/>
          <p:cNvSpPr txBox="1"/>
          <p:nvPr/>
        </p:nvSpPr>
        <p:spPr>
          <a:xfrm>
            <a:off x="1219691" y="4888468"/>
            <a:ext cx="2303836" cy="646331"/>
          </a:xfrm>
          <a:prstGeom prst="rect">
            <a:avLst/>
          </a:prstGeom>
          <a:noFill/>
        </p:spPr>
        <p:txBody>
          <a:bodyPr wrap="none" rtlCol="0">
            <a:spAutoFit/>
          </a:bodyPr>
          <a:lstStyle/>
          <a:p>
            <a:r>
              <a:rPr lang="en-US" dirty="0">
                <a:solidFill>
                  <a:srgbClr val="FFC000"/>
                </a:solidFill>
              </a:rPr>
              <a:t>finished side </a:t>
            </a:r>
            <a:r>
              <a:rPr lang="en-US" dirty="0" smtClean="0">
                <a:solidFill>
                  <a:srgbClr val="FFC000"/>
                </a:solidFill>
              </a:rPr>
              <a:t>facing</a:t>
            </a:r>
          </a:p>
          <a:p>
            <a:r>
              <a:rPr lang="en-US" dirty="0" smtClean="0">
                <a:solidFill>
                  <a:srgbClr val="FFC000"/>
                </a:solidFill>
              </a:rPr>
              <a:t>out </a:t>
            </a:r>
            <a:r>
              <a:rPr lang="en-US" dirty="0">
                <a:solidFill>
                  <a:srgbClr val="FFC000"/>
                </a:solidFill>
              </a:rPr>
              <a:t>and posts inside</a:t>
            </a:r>
          </a:p>
        </p:txBody>
      </p:sp>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616722">
            <a:off x="3459562" y="4729437"/>
            <a:ext cx="3821281"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854765" y="5818632"/>
            <a:ext cx="4410182" cy="369332"/>
          </a:xfrm>
          <a:prstGeom prst="rect">
            <a:avLst/>
          </a:prstGeom>
          <a:noFill/>
        </p:spPr>
        <p:txBody>
          <a:bodyPr wrap="none" rtlCol="0">
            <a:spAutoFit/>
          </a:bodyPr>
          <a:lstStyle/>
          <a:p>
            <a:r>
              <a:rPr lang="en-US" dirty="0" smtClean="0"/>
              <a:t>No barbed-wire or razor wire type fences</a:t>
            </a:r>
            <a:endParaRPr lang="en-US" dirty="0"/>
          </a:p>
        </p:txBody>
      </p:sp>
      <p:sp>
        <p:nvSpPr>
          <p:cNvPr id="18" name="TextBox 17"/>
          <p:cNvSpPr txBox="1"/>
          <p:nvPr/>
        </p:nvSpPr>
        <p:spPr>
          <a:xfrm>
            <a:off x="240096" y="900314"/>
            <a:ext cx="8155951" cy="646331"/>
          </a:xfrm>
          <a:prstGeom prst="rect">
            <a:avLst/>
          </a:prstGeom>
          <a:noFill/>
        </p:spPr>
        <p:txBody>
          <a:bodyPr wrap="none" rtlCol="0">
            <a:spAutoFit/>
          </a:bodyPr>
          <a:lstStyle/>
          <a:p>
            <a:r>
              <a:rPr lang="en-US" dirty="0" smtClean="0"/>
              <a:t>Walls are not addressed in the village law, other than being restricted to 6 feet </a:t>
            </a:r>
          </a:p>
          <a:p>
            <a:r>
              <a:rPr lang="en-US" dirty="0" smtClean="0"/>
              <a:t>(except around a swimming area) and 3.5 feet in corner lots in restricted zone. </a:t>
            </a:r>
            <a:endParaRPr lang="en-US" dirty="0"/>
          </a:p>
        </p:txBody>
      </p:sp>
    </p:spTree>
    <p:extLst>
      <p:ext uri="{BB962C8B-B14F-4D97-AF65-F5344CB8AC3E}">
        <p14:creationId xmlns:p14="http://schemas.microsoft.com/office/powerpoint/2010/main" val="354693767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a:off x="-2743200" y="-1689539"/>
            <a:ext cx="8077200" cy="5791200"/>
          </a:xfrm>
          <a:prstGeom prst="triangle">
            <a:avLst>
              <a:gd name="adj" fmla="val 46765"/>
            </a:avLst>
          </a:prstGeom>
          <a:solidFill>
            <a:srgbClr val="0068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 name="Rectangle 2"/>
          <p:cNvSpPr/>
          <p:nvPr/>
        </p:nvSpPr>
        <p:spPr>
          <a:xfrm>
            <a:off x="-473380" y="6588485"/>
            <a:ext cx="9906000" cy="1676400"/>
          </a:xfrm>
          <a:prstGeom prst="rect">
            <a:avLst/>
          </a:prstGeom>
          <a:solidFill>
            <a:srgbClr val="0068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arallelogram 4"/>
          <p:cNvSpPr/>
          <p:nvPr/>
        </p:nvSpPr>
        <p:spPr>
          <a:xfrm rot="13898751">
            <a:off x="3350973" y="-1605969"/>
            <a:ext cx="7286834" cy="4687571"/>
          </a:xfrm>
          <a:prstGeom prst="parallelogram">
            <a:avLst/>
          </a:prstGeom>
          <a:solidFill>
            <a:srgbClr val="0068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705600" y="2971800"/>
            <a:ext cx="3276600" cy="1143000"/>
          </a:xfrm>
          <a:prstGeom prst="rect">
            <a:avLst/>
          </a:prstGeom>
          <a:solidFill>
            <a:srgbClr val="006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5400000">
            <a:off x="3574541" y="2658213"/>
            <a:ext cx="242317" cy="3276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619939">
            <a:off x="4487612" y="1229744"/>
            <a:ext cx="250012" cy="3012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04800" y="5334000"/>
            <a:ext cx="9127820" cy="1200329"/>
          </a:xfrm>
          <a:prstGeom prst="rect">
            <a:avLst/>
          </a:prstGeom>
          <a:solidFill>
            <a:srgbClr val="92D050"/>
          </a:solidFill>
        </p:spPr>
        <p:txBody>
          <a:bodyPr wrap="none" rtlCol="0">
            <a:spAutoFit/>
          </a:bodyPr>
          <a:lstStyle/>
          <a:p>
            <a:r>
              <a:rPr lang="en-US" dirty="0" smtClean="0">
                <a:solidFill>
                  <a:schemeClr val="bg1"/>
                </a:solidFill>
              </a:rPr>
              <a:t>For the purpose of traffic safety, corner lots must keep shrubbery, signs and other</a:t>
            </a:r>
          </a:p>
          <a:p>
            <a:r>
              <a:rPr lang="en-US" dirty="0" smtClean="0">
                <a:solidFill>
                  <a:schemeClr val="bg1"/>
                </a:solidFill>
              </a:rPr>
              <a:t>obstructions at or below 3.5 feet in height in a triangular zone formed by lines along the</a:t>
            </a:r>
          </a:p>
          <a:p>
            <a:r>
              <a:rPr lang="en-US" dirty="0" smtClean="0">
                <a:solidFill>
                  <a:schemeClr val="bg1"/>
                </a:solidFill>
              </a:rPr>
              <a:t>Village right-of-way to points 40 feet back and then connecting those lines forming </a:t>
            </a:r>
          </a:p>
          <a:p>
            <a:r>
              <a:rPr lang="en-US" dirty="0" smtClean="0">
                <a:solidFill>
                  <a:schemeClr val="bg1"/>
                </a:solidFill>
              </a:rPr>
              <a:t>A  triangle as shown above.</a:t>
            </a:r>
            <a:endParaRPr lang="en-US" dirty="0">
              <a:solidFill>
                <a:schemeClr val="bg1"/>
              </a:solidFill>
            </a:endParaRPr>
          </a:p>
        </p:txBody>
      </p:sp>
      <p:sp>
        <p:nvSpPr>
          <p:cNvPr id="9" name="Isosceles Triangle 8"/>
          <p:cNvSpPr/>
          <p:nvPr/>
        </p:nvSpPr>
        <p:spPr>
          <a:xfrm>
            <a:off x="1905000" y="1695173"/>
            <a:ext cx="3429000" cy="2419626"/>
          </a:xfrm>
          <a:prstGeom prst="triangle">
            <a:avLst>
              <a:gd name="adj" fmla="val 4771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dirty="0" smtClean="0">
                <a:solidFill>
                  <a:schemeClr val="bg1"/>
                </a:solidFill>
              </a:rPr>
              <a:t>No Structures, fences, signs, shrubbery over 3 ½ feet </a:t>
            </a:r>
            <a:endParaRPr lang="en-US" dirty="0">
              <a:solidFill>
                <a:schemeClr val="bg1"/>
              </a:solidFill>
            </a:endParaRPr>
          </a:p>
        </p:txBody>
      </p:sp>
      <p:sp>
        <p:nvSpPr>
          <p:cNvPr id="11" name="TextBox 10"/>
          <p:cNvSpPr txBox="1"/>
          <p:nvPr/>
        </p:nvSpPr>
        <p:spPr>
          <a:xfrm>
            <a:off x="5385704" y="4001931"/>
            <a:ext cx="1654620" cy="523220"/>
          </a:xfrm>
          <a:prstGeom prst="rect">
            <a:avLst/>
          </a:prstGeom>
          <a:noFill/>
        </p:spPr>
        <p:txBody>
          <a:bodyPr wrap="square" rtlCol="0">
            <a:spAutoFit/>
          </a:bodyPr>
          <a:lstStyle/>
          <a:p>
            <a:r>
              <a:rPr lang="en-US" sz="2800" dirty="0" smtClean="0"/>
              <a:t>40 feet</a:t>
            </a:r>
            <a:endParaRPr lang="en-US" sz="2800" dirty="0"/>
          </a:p>
        </p:txBody>
      </p:sp>
      <p:sp>
        <p:nvSpPr>
          <p:cNvPr id="12" name="TextBox 11"/>
          <p:cNvSpPr txBox="1"/>
          <p:nvPr/>
        </p:nvSpPr>
        <p:spPr>
          <a:xfrm>
            <a:off x="4267200" y="111204"/>
            <a:ext cx="4639412" cy="1107996"/>
          </a:xfrm>
          <a:prstGeom prst="rect">
            <a:avLst/>
          </a:prstGeom>
          <a:noFill/>
        </p:spPr>
        <p:txBody>
          <a:bodyPr wrap="none" rtlCol="0">
            <a:spAutoFit/>
          </a:bodyPr>
          <a:lstStyle/>
          <a:p>
            <a:r>
              <a:rPr lang="en-US" sz="6600" dirty="0" smtClean="0"/>
              <a:t>Corner Lots</a:t>
            </a:r>
            <a:endParaRPr lang="en-US" sz="6600" dirty="0"/>
          </a:p>
        </p:txBody>
      </p:sp>
      <p:sp>
        <p:nvSpPr>
          <p:cNvPr id="13" name="TextBox 12"/>
          <p:cNvSpPr txBox="1"/>
          <p:nvPr/>
        </p:nvSpPr>
        <p:spPr>
          <a:xfrm>
            <a:off x="5167055" y="1087439"/>
            <a:ext cx="3746538" cy="646331"/>
          </a:xfrm>
          <a:prstGeom prst="rect">
            <a:avLst/>
          </a:prstGeom>
          <a:noFill/>
        </p:spPr>
        <p:txBody>
          <a:bodyPr wrap="none" rtlCol="0">
            <a:spAutoFit/>
          </a:bodyPr>
          <a:lstStyle/>
          <a:p>
            <a:r>
              <a:rPr lang="en-US" sz="3600" dirty="0" smtClean="0"/>
              <a:t>And traffic safety</a:t>
            </a:r>
            <a:endParaRPr lang="en-US" sz="3600" dirty="0"/>
          </a:p>
        </p:txBody>
      </p:sp>
      <p:sp>
        <p:nvSpPr>
          <p:cNvPr id="14" name="TextBox 13"/>
          <p:cNvSpPr txBox="1"/>
          <p:nvPr/>
        </p:nvSpPr>
        <p:spPr>
          <a:xfrm>
            <a:off x="3326878" y="4404718"/>
            <a:ext cx="1880643" cy="769441"/>
          </a:xfrm>
          <a:prstGeom prst="rect">
            <a:avLst/>
          </a:prstGeom>
          <a:noFill/>
        </p:spPr>
        <p:txBody>
          <a:bodyPr wrap="none" rtlCol="0">
            <a:spAutoFit/>
          </a:bodyPr>
          <a:lstStyle/>
          <a:p>
            <a:r>
              <a:rPr lang="en-US" sz="4400" dirty="0" smtClean="0"/>
              <a:t>ROAD</a:t>
            </a:r>
            <a:endParaRPr lang="en-US" sz="4400" dirty="0"/>
          </a:p>
        </p:txBody>
      </p:sp>
      <p:sp>
        <p:nvSpPr>
          <p:cNvPr id="16" name="Rectangle 15"/>
          <p:cNvSpPr/>
          <p:nvPr/>
        </p:nvSpPr>
        <p:spPr>
          <a:xfrm rot="3083845">
            <a:off x="4317479" y="2520265"/>
            <a:ext cx="1880643" cy="769441"/>
          </a:xfrm>
          <a:prstGeom prst="rect">
            <a:avLst/>
          </a:prstGeom>
        </p:spPr>
        <p:txBody>
          <a:bodyPr wrap="none">
            <a:spAutoFit/>
          </a:bodyPr>
          <a:lstStyle/>
          <a:p>
            <a:pPr lvl="0"/>
            <a:r>
              <a:rPr lang="en-US" sz="4400" dirty="0">
                <a:solidFill>
                  <a:prstClr val="white"/>
                </a:solidFill>
              </a:rPr>
              <a:t>ROAD</a:t>
            </a:r>
          </a:p>
        </p:txBody>
      </p:sp>
      <p:cxnSp>
        <p:nvCxnSpPr>
          <p:cNvPr id="18" name="Straight Connector 17"/>
          <p:cNvCxnSpPr>
            <a:stCxn id="11" idx="3"/>
          </p:cNvCxnSpPr>
          <p:nvPr/>
        </p:nvCxnSpPr>
        <p:spPr>
          <a:xfrm>
            <a:off x="7040324" y="4263541"/>
            <a:ext cx="868466" cy="785775"/>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6049" y="1087439"/>
            <a:ext cx="3260829" cy="1384995"/>
          </a:xfrm>
          <a:prstGeom prst="rect">
            <a:avLst/>
          </a:prstGeom>
          <a:noFill/>
        </p:spPr>
        <p:txBody>
          <a:bodyPr wrap="none" rtlCol="0">
            <a:spAutoFit/>
          </a:bodyPr>
          <a:lstStyle/>
          <a:p>
            <a:r>
              <a:rPr lang="en-US" sz="2800" dirty="0" smtClean="0"/>
              <a:t>3½ feet height limit</a:t>
            </a:r>
          </a:p>
          <a:p>
            <a:r>
              <a:rPr lang="en-US" sz="2800" dirty="0" smtClean="0"/>
              <a:t>On shrubbery</a:t>
            </a:r>
          </a:p>
          <a:p>
            <a:r>
              <a:rPr lang="en-US" sz="2800" dirty="0" smtClean="0"/>
              <a:t>In this area</a:t>
            </a:r>
            <a:endParaRPr lang="en-US" sz="2800" dirty="0"/>
          </a:p>
        </p:txBody>
      </p:sp>
      <p:sp>
        <p:nvSpPr>
          <p:cNvPr id="20" name="Down Arrow 19"/>
          <p:cNvSpPr/>
          <p:nvPr/>
        </p:nvSpPr>
        <p:spPr>
          <a:xfrm rot="18285075">
            <a:off x="1594395" y="2067859"/>
            <a:ext cx="484632" cy="17131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7183" y="6277947"/>
            <a:ext cx="1055947" cy="580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Bevel 20">
            <a:hlinkClick r:id="" action="ppaction://hlinkshowjump?jump=previousslide"/>
          </p:cNvPr>
          <p:cNvSpPr/>
          <p:nvPr/>
        </p:nvSpPr>
        <p:spPr>
          <a:xfrm>
            <a:off x="6994390" y="6277947"/>
            <a:ext cx="914400" cy="512763"/>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back</a:t>
            </a:r>
            <a:endParaRPr lang="en-US" dirty="0"/>
          </a:p>
        </p:txBody>
      </p:sp>
    </p:spTree>
    <p:extLst>
      <p:ext uri="{BB962C8B-B14F-4D97-AF65-F5344CB8AC3E}">
        <p14:creationId xmlns:p14="http://schemas.microsoft.com/office/powerpoint/2010/main" val="16019828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evel 2">
            <a:hlinkClick r:id="rId2" action="ppaction://hlinksldjump"/>
          </p:cNvPr>
          <p:cNvSpPr/>
          <p:nvPr/>
        </p:nvSpPr>
        <p:spPr>
          <a:xfrm>
            <a:off x="7010400" y="6275832"/>
            <a:ext cx="914400" cy="4572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2" action="ppaction://hlinksldjump"/>
              </a:rPr>
              <a:t>menu</a:t>
            </a:r>
            <a:endParaRPr lang="en-US" dirty="0"/>
          </a:p>
        </p:txBody>
      </p:sp>
      <p:sp>
        <p:nvSpPr>
          <p:cNvPr id="4" name="TextBox 3"/>
          <p:cNvSpPr txBox="1"/>
          <p:nvPr/>
        </p:nvSpPr>
        <p:spPr>
          <a:xfrm>
            <a:off x="487494" y="304800"/>
            <a:ext cx="4903907" cy="769441"/>
          </a:xfrm>
          <a:prstGeom prst="rect">
            <a:avLst/>
          </a:prstGeom>
          <a:noFill/>
        </p:spPr>
        <p:txBody>
          <a:bodyPr wrap="none" rtlCol="0">
            <a:spAutoFit/>
          </a:bodyPr>
          <a:lstStyle/>
          <a:p>
            <a:r>
              <a:rPr lang="en-US" sz="4400" dirty="0" smtClean="0"/>
              <a:t>Home Occupation </a:t>
            </a:r>
            <a:endParaRPr lang="en-US" sz="4400" dirty="0"/>
          </a:p>
        </p:txBody>
      </p:sp>
      <p:sp>
        <p:nvSpPr>
          <p:cNvPr id="5" name="TextBox 4"/>
          <p:cNvSpPr txBox="1"/>
          <p:nvPr/>
        </p:nvSpPr>
        <p:spPr>
          <a:xfrm>
            <a:off x="548640" y="1491734"/>
            <a:ext cx="2468946" cy="369332"/>
          </a:xfrm>
          <a:prstGeom prst="rect">
            <a:avLst/>
          </a:prstGeom>
          <a:noFill/>
        </p:spPr>
        <p:txBody>
          <a:bodyPr wrap="none" rtlCol="0">
            <a:spAutoFit/>
          </a:bodyPr>
          <a:lstStyle/>
          <a:p>
            <a:r>
              <a:rPr lang="en-US" dirty="0" smtClean="0"/>
              <a:t>General requirements:</a:t>
            </a:r>
            <a:endParaRPr lang="en-US" dirty="0"/>
          </a:p>
        </p:txBody>
      </p:sp>
      <p:sp>
        <p:nvSpPr>
          <p:cNvPr id="6" name="TextBox 5"/>
          <p:cNvSpPr txBox="1"/>
          <p:nvPr/>
        </p:nvSpPr>
        <p:spPr>
          <a:xfrm>
            <a:off x="1600200" y="1861066"/>
            <a:ext cx="7330853" cy="1754326"/>
          </a:xfrm>
          <a:prstGeom prst="rect">
            <a:avLst/>
          </a:prstGeom>
          <a:noFill/>
        </p:spPr>
        <p:txBody>
          <a:bodyPr wrap="none" rtlCol="0">
            <a:spAutoFit/>
          </a:bodyPr>
          <a:lstStyle/>
          <a:p>
            <a:r>
              <a:rPr lang="en-US" dirty="0" smtClean="0"/>
              <a:t>Be carried out by the home occupant(s) on site, as a profession. </a:t>
            </a:r>
          </a:p>
          <a:p>
            <a:r>
              <a:rPr lang="en-US" dirty="0" smtClean="0"/>
              <a:t>One employee is permitted</a:t>
            </a:r>
          </a:p>
          <a:p>
            <a:r>
              <a:rPr lang="en-US" dirty="0" smtClean="0"/>
              <a:t>Occupation takes up no more than 25% of the dwelling unit</a:t>
            </a:r>
          </a:p>
          <a:p>
            <a:endParaRPr lang="en-US" dirty="0" smtClean="0"/>
          </a:p>
          <a:p>
            <a:r>
              <a:rPr lang="en-US" dirty="0" smtClean="0"/>
              <a:t>If the occupant is not the owner, the occupant will have written </a:t>
            </a:r>
          </a:p>
          <a:p>
            <a:r>
              <a:rPr lang="en-US" dirty="0" smtClean="0"/>
              <a:t>permission from the owner to occupy not more than 25% of the space.</a:t>
            </a:r>
            <a:endParaRPr lang="en-US" dirty="0"/>
          </a:p>
        </p:txBody>
      </p:sp>
      <p:sp>
        <p:nvSpPr>
          <p:cNvPr id="7" name="TextBox 6"/>
          <p:cNvSpPr txBox="1"/>
          <p:nvPr/>
        </p:nvSpPr>
        <p:spPr>
          <a:xfrm>
            <a:off x="1611499" y="3778523"/>
            <a:ext cx="7156126" cy="646331"/>
          </a:xfrm>
          <a:prstGeom prst="rect">
            <a:avLst/>
          </a:prstGeom>
          <a:noFill/>
        </p:spPr>
        <p:txBody>
          <a:bodyPr wrap="none" rtlCol="0">
            <a:spAutoFit/>
          </a:bodyPr>
          <a:lstStyle/>
          <a:p>
            <a:r>
              <a:rPr lang="en-US" dirty="0" smtClean="0"/>
              <a:t>Must not produce objectionable odors, noise or unsightly conditions</a:t>
            </a:r>
          </a:p>
          <a:p>
            <a:r>
              <a:rPr lang="en-US" dirty="0" smtClean="0"/>
              <a:t>Must be clearly incidental to the residential use of the dwelling</a:t>
            </a:r>
            <a:endParaRPr lang="en-US" dirty="0"/>
          </a:p>
        </p:txBody>
      </p:sp>
      <p:sp>
        <p:nvSpPr>
          <p:cNvPr id="8" name="TextBox 7"/>
          <p:cNvSpPr txBox="1"/>
          <p:nvPr/>
        </p:nvSpPr>
        <p:spPr>
          <a:xfrm>
            <a:off x="685614" y="4424854"/>
            <a:ext cx="4555350" cy="369332"/>
          </a:xfrm>
          <a:prstGeom prst="rect">
            <a:avLst/>
          </a:prstGeom>
          <a:noFill/>
        </p:spPr>
        <p:txBody>
          <a:bodyPr wrap="none" rtlCol="0">
            <a:spAutoFit/>
          </a:bodyPr>
          <a:lstStyle/>
          <a:p>
            <a:r>
              <a:rPr lang="en-US" dirty="0" smtClean="0">
                <a:solidFill>
                  <a:srgbClr val="FFFF00"/>
                </a:solidFill>
              </a:rPr>
              <a:t>PROHIBITED AS HOME OCCUPATIONS:</a:t>
            </a:r>
            <a:endParaRPr lang="en-US" dirty="0">
              <a:solidFill>
                <a:srgbClr val="FFFF00"/>
              </a:solidFill>
            </a:endParaRPr>
          </a:p>
        </p:txBody>
      </p:sp>
      <p:sp>
        <p:nvSpPr>
          <p:cNvPr id="9" name="TextBox 8"/>
          <p:cNvSpPr txBox="1"/>
          <p:nvPr/>
        </p:nvSpPr>
        <p:spPr>
          <a:xfrm>
            <a:off x="1783113" y="4794186"/>
            <a:ext cx="5900974" cy="646331"/>
          </a:xfrm>
          <a:prstGeom prst="rect">
            <a:avLst/>
          </a:prstGeom>
          <a:noFill/>
        </p:spPr>
        <p:txBody>
          <a:bodyPr wrap="none" rtlCol="0">
            <a:spAutoFit/>
          </a:bodyPr>
          <a:lstStyle/>
          <a:p>
            <a:r>
              <a:rPr lang="en-US" dirty="0" smtClean="0"/>
              <a:t>Animal hospitals      stables or kennels      funeral homes</a:t>
            </a:r>
          </a:p>
          <a:p>
            <a:r>
              <a:rPr lang="en-US" dirty="0" smtClean="0"/>
              <a:t>Private clubs             restaurants</a:t>
            </a:r>
            <a:endParaRPr lang="en-US" dirty="0"/>
          </a:p>
        </p:txBody>
      </p:sp>
      <p:sp>
        <p:nvSpPr>
          <p:cNvPr id="10" name="5-Point Star 9"/>
          <p:cNvSpPr/>
          <p:nvPr/>
        </p:nvSpPr>
        <p:spPr>
          <a:xfrm>
            <a:off x="457200" y="5937504"/>
            <a:ext cx="609600" cy="62179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222944" y="5786735"/>
            <a:ext cx="5261377" cy="923330"/>
          </a:xfrm>
          <a:prstGeom prst="rect">
            <a:avLst/>
          </a:prstGeom>
          <a:noFill/>
        </p:spPr>
        <p:txBody>
          <a:bodyPr wrap="none" rtlCol="0">
            <a:spAutoFit/>
          </a:bodyPr>
          <a:lstStyle/>
          <a:p>
            <a:r>
              <a:rPr lang="en-US" dirty="0" smtClean="0">
                <a:solidFill>
                  <a:srgbClr val="FFFF00"/>
                </a:solidFill>
              </a:rPr>
              <a:t>Unlisted occupation not prohibited, will require a</a:t>
            </a:r>
          </a:p>
          <a:p>
            <a:r>
              <a:rPr lang="en-US" dirty="0" smtClean="0">
                <a:solidFill>
                  <a:srgbClr val="FFFF00"/>
                </a:solidFill>
              </a:rPr>
              <a:t>Special Use Permit from the Planning Board, and </a:t>
            </a:r>
          </a:p>
          <a:p>
            <a:r>
              <a:rPr lang="en-US" dirty="0" smtClean="0">
                <a:solidFill>
                  <a:srgbClr val="FFFF00"/>
                </a:solidFill>
              </a:rPr>
              <a:t>may be granted or denied by the Village Board</a:t>
            </a:r>
            <a:endParaRPr lang="en-US" dirty="0">
              <a:solidFill>
                <a:srgbClr val="FFFF00"/>
              </a:solidFill>
            </a:endParaRPr>
          </a:p>
        </p:txBody>
      </p:sp>
      <p:pic>
        <p:nvPicPr>
          <p:cNvPr id="1026" name="Picture 2" descr="C:\Users\dad\AppData\Local\Microsoft\Windows\Temporary Internet Files\Content.IE5\S2OQW7SX\MC90021207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0496" y="197230"/>
            <a:ext cx="1453591" cy="1494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56293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8153400" y="6248400"/>
            <a:ext cx="838200" cy="469392"/>
          </a:xfrm>
          <a:prstGeom prst="beve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next</a:t>
            </a:r>
            <a:endParaRPr lang="en-US" dirty="0">
              <a:solidFill>
                <a:schemeClr val="bg1"/>
              </a:solidFill>
            </a:endParaRPr>
          </a:p>
        </p:txBody>
      </p:sp>
      <p:sp>
        <p:nvSpPr>
          <p:cNvPr id="3" name="Bevel 2"/>
          <p:cNvSpPr/>
          <p:nvPr/>
        </p:nvSpPr>
        <p:spPr>
          <a:xfrm>
            <a:off x="7086600" y="6260592"/>
            <a:ext cx="914400" cy="4572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menu</a:t>
            </a:r>
            <a:endParaRPr lang="en-US" dirty="0"/>
          </a:p>
        </p:txBody>
      </p:sp>
      <p:pic>
        <p:nvPicPr>
          <p:cNvPr id="1026" name="Picture 2" descr="C:\Users\dad\Downloads\20131116_1146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66" y="7883"/>
            <a:ext cx="9372600" cy="70294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766" y="6104471"/>
            <a:ext cx="9372600" cy="769441"/>
          </a:xfrm>
          <a:prstGeom prst="rect">
            <a:avLst/>
          </a:prstGeom>
          <a:solidFill>
            <a:srgbClr val="00682F"/>
          </a:solidFill>
        </p:spPr>
        <p:txBody>
          <a:bodyPr wrap="square" rtlCol="0">
            <a:spAutoFit/>
          </a:bodyPr>
          <a:lstStyle/>
          <a:p>
            <a:pPr algn="ctr"/>
            <a:r>
              <a:rPr lang="en-US" sz="4400" dirty="0" smtClean="0"/>
              <a:t>Village of Dexter Zoning Map</a:t>
            </a:r>
            <a:endParaRPr lang="en-US" sz="4400" dirty="0"/>
          </a:p>
        </p:txBody>
      </p:sp>
      <p:sp>
        <p:nvSpPr>
          <p:cNvPr id="6" name="TextBox 5"/>
          <p:cNvSpPr txBox="1"/>
          <p:nvPr/>
        </p:nvSpPr>
        <p:spPr>
          <a:xfrm>
            <a:off x="-15766" y="0"/>
            <a:ext cx="9372600" cy="369332"/>
          </a:xfrm>
          <a:prstGeom prst="rect">
            <a:avLst/>
          </a:prstGeom>
          <a:solidFill>
            <a:srgbClr val="00682F"/>
          </a:solidFill>
        </p:spPr>
        <p:txBody>
          <a:bodyPr wrap="square" rtlCol="0">
            <a:spAutoFit/>
          </a:bodyPr>
          <a:lstStyle/>
          <a:p>
            <a:pPr algn="ctr"/>
            <a:r>
              <a:rPr lang="en-US" dirty="0" smtClean="0"/>
              <a:t>Not shown is the Grant Street subdivision area which is zoned : R4</a:t>
            </a:r>
            <a:endParaRPr lang="en-US" dirty="0"/>
          </a:p>
        </p:txBody>
      </p:sp>
      <p:sp>
        <p:nvSpPr>
          <p:cNvPr id="7" name="Bevel 6">
            <a:hlinkClick r:id="rId3" action="ppaction://hlinksldjump"/>
          </p:cNvPr>
          <p:cNvSpPr/>
          <p:nvPr/>
        </p:nvSpPr>
        <p:spPr>
          <a:xfrm>
            <a:off x="8281416" y="384572"/>
            <a:ext cx="900684" cy="482083"/>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back</a:t>
            </a:r>
            <a:endParaRPr lang="en-US" dirty="0"/>
          </a:p>
        </p:txBody>
      </p:sp>
    </p:spTree>
    <p:extLst>
      <p:ext uri="{BB962C8B-B14F-4D97-AF65-F5344CB8AC3E}">
        <p14:creationId xmlns:p14="http://schemas.microsoft.com/office/powerpoint/2010/main" val="182486603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evel 2">
            <a:hlinkClick r:id="rId2" action="ppaction://hlinksldjump"/>
          </p:cNvPr>
          <p:cNvSpPr/>
          <p:nvPr/>
        </p:nvSpPr>
        <p:spPr>
          <a:xfrm>
            <a:off x="7924800" y="6156960"/>
            <a:ext cx="1036320" cy="54864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menu</a:t>
            </a:r>
            <a:endParaRPr lang="en-US" dirty="0">
              <a:solidFill>
                <a:schemeClr val="bg1"/>
              </a:solidFill>
            </a:endParaRPr>
          </a:p>
        </p:txBody>
      </p:sp>
      <p:sp>
        <p:nvSpPr>
          <p:cNvPr id="4" name="TextBox 3"/>
          <p:cNvSpPr txBox="1"/>
          <p:nvPr/>
        </p:nvSpPr>
        <p:spPr>
          <a:xfrm>
            <a:off x="228600" y="71526"/>
            <a:ext cx="3530134" cy="707886"/>
          </a:xfrm>
          <a:prstGeom prst="rect">
            <a:avLst/>
          </a:prstGeom>
          <a:noFill/>
        </p:spPr>
        <p:txBody>
          <a:bodyPr wrap="none" rtlCol="0">
            <a:spAutoFit/>
          </a:bodyPr>
          <a:lstStyle/>
          <a:p>
            <a:r>
              <a:rPr lang="en-US" sz="4000" dirty="0" smtClean="0">
                <a:solidFill>
                  <a:srgbClr val="00B0F0"/>
                </a:solidFill>
              </a:rPr>
              <a:t>Mobile Homes</a:t>
            </a:r>
            <a:endParaRPr lang="en-US" sz="4000" dirty="0">
              <a:solidFill>
                <a:srgbClr val="00B0F0"/>
              </a:solidFill>
            </a:endParaRPr>
          </a:p>
        </p:txBody>
      </p:sp>
      <p:sp>
        <p:nvSpPr>
          <p:cNvPr id="5" name="TextBox 4"/>
          <p:cNvSpPr txBox="1"/>
          <p:nvPr/>
        </p:nvSpPr>
        <p:spPr>
          <a:xfrm>
            <a:off x="228600" y="425469"/>
            <a:ext cx="8374380" cy="5601533"/>
          </a:xfrm>
          <a:prstGeom prst="rect">
            <a:avLst/>
          </a:prstGeom>
          <a:noFill/>
        </p:spPr>
        <p:txBody>
          <a:bodyPr wrap="square" rtlCol="0">
            <a:spAutoFit/>
          </a:bodyPr>
          <a:lstStyle/>
          <a:p>
            <a:endParaRPr lang="en-US" dirty="0"/>
          </a:p>
          <a:p>
            <a:r>
              <a:rPr lang="en-US" dirty="0" smtClean="0"/>
              <a:t>A mobile home is not defined as a dwelling unit in the Village of Dexter.</a:t>
            </a:r>
          </a:p>
          <a:p>
            <a:endParaRPr lang="en-US" dirty="0" smtClean="0"/>
          </a:p>
          <a:p>
            <a:r>
              <a:rPr lang="en-US" dirty="0" smtClean="0"/>
              <a:t>(Existing) Mobile homes not located in a park shall be subject to all the applicable regulations and setbacks that are required in the zoning district. </a:t>
            </a:r>
          </a:p>
          <a:p>
            <a:endParaRPr lang="en-US" dirty="0" smtClean="0"/>
          </a:p>
          <a:p>
            <a:r>
              <a:rPr lang="en-US" dirty="0" smtClean="0"/>
              <a:t>Two or more mobile homes placed there for non-transient use under a single </a:t>
            </a:r>
          </a:p>
          <a:p>
            <a:r>
              <a:rPr lang="en-US" dirty="0" smtClean="0"/>
              <a:t>or common ownership constitute a  mobile home park.</a:t>
            </a:r>
          </a:p>
          <a:p>
            <a:endParaRPr lang="en-US" dirty="0"/>
          </a:p>
          <a:p>
            <a:r>
              <a:rPr lang="en-US" sz="2400" dirty="0" smtClean="0">
                <a:solidFill>
                  <a:srgbClr val="FFC000"/>
                </a:solidFill>
              </a:rPr>
              <a:t>Mobile Home Parks </a:t>
            </a:r>
            <a:r>
              <a:rPr lang="en-US" dirty="0" smtClean="0"/>
              <a:t>are permitted in the Village of Dexter in the L-1 Zones only.  Mobile Home Parks require a </a:t>
            </a:r>
            <a:r>
              <a:rPr lang="en-US" dirty="0" smtClean="0">
                <a:hlinkClick r:id="rId3" action="ppaction://hlinksldjump"/>
              </a:rPr>
              <a:t>Special Use Permit</a:t>
            </a:r>
            <a:endParaRPr lang="en-US" dirty="0" smtClean="0"/>
          </a:p>
          <a:p>
            <a:endParaRPr lang="en-US" dirty="0"/>
          </a:p>
          <a:p>
            <a:r>
              <a:rPr lang="en-US" dirty="0" smtClean="0"/>
              <a:t>Applications for Mobile Home Parks require additional information and </a:t>
            </a:r>
          </a:p>
          <a:p>
            <a:r>
              <a:rPr lang="en-US" dirty="0" smtClean="0"/>
              <a:t>requirements and  this list Is available at 325-21C and  D</a:t>
            </a:r>
          </a:p>
          <a:p>
            <a:endParaRPr lang="en-US" dirty="0" smtClean="0"/>
          </a:p>
          <a:p>
            <a:r>
              <a:rPr lang="en-US" sz="2800" dirty="0" smtClean="0">
                <a:solidFill>
                  <a:srgbClr val="FFC000"/>
                </a:solidFill>
              </a:rPr>
              <a:t>Mobile home sales areas  </a:t>
            </a:r>
            <a:r>
              <a:rPr lang="en-US" dirty="0" smtClean="0"/>
              <a:t>may be permitted in the Commercial </a:t>
            </a:r>
          </a:p>
          <a:p>
            <a:r>
              <a:rPr lang="en-US" dirty="0" smtClean="0"/>
              <a:t>and Light Industrial  Zones with a Special Use Permit and  approval </a:t>
            </a:r>
          </a:p>
          <a:p>
            <a:r>
              <a:rPr lang="en-US" dirty="0" smtClean="0"/>
              <a:t>of the Planning Board.  </a:t>
            </a:r>
          </a:p>
          <a:p>
            <a:endParaRPr lang="en-US" dirty="0"/>
          </a:p>
        </p:txBody>
      </p:sp>
      <p:sp>
        <p:nvSpPr>
          <p:cNvPr id="6" name="Rectangle 5"/>
          <p:cNvSpPr/>
          <p:nvPr/>
        </p:nvSpPr>
        <p:spPr>
          <a:xfrm>
            <a:off x="243840" y="6061948"/>
            <a:ext cx="3787896" cy="369332"/>
          </a:xfrm>
          <a:prstGeom prst="rect">
            <a:avLst/>
          </a:prstGeom>
        </p:spPr>
        <p:txBody>
          <a:bodyPr wrap="none">
            <a:spAutoFit/>
          </a:bodyPr>
          <a:lstStyle/>
          <a:p>
            <a:r>
              <a:rPr lang="en-US" dirty="0"/>
              <a:t>Reference: Article III; </a:t>
            </a:r>
            <a:r>
              <a:rPr lang="en-US" dirty="0" smtClean="0"/>
              <a:t>325-21 and 24</a:t>
            </a:r>
            <a:endParaRPr lang="en-US" dirty="0"/>
          </a:p>
        </p:txBody>
      </p:sp>
    </p:spTree>
    <p:extLst>
      <p:ext uri="{BB962C8B-B14F-4D97-AF65-F5344CB8AC3E}">
        <p14:creationId xmlns:p14="http://schemas.microsoft.com/office/powerpoint/2010/main" val="418667874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evel 2">
            <a:hlinkClick r:id="rId2" action="ppaction://hlinksldjump"/>
          </p:cNvPr>
          <p:cNvSpPr/>
          <p:nvPr/>
        </p:nvSpPr>
        <p:spPr>
          <a:xfrm>
            <a:off x="7010400" y="6248400"/>
            <a:ext cx="914400" cy="4572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menu</a:t>
            </a:r>
            <a:endParaRPr lang="en-US" dirty="0"/>
          </a:p>
        </p:txBody>
      </p:sp>
      <p:sp>
        <p:nvSpPr>
          <p:cNvPr id="4" name="TextBox 3"/>
          <p:cNvSpPr txBox="1"/>
          <p:nvPr/>
        </p:nvSpPr>
        <p:spPr>
          <a:xfrm>
            <a:off x="717537" y="472440"/>
            <a:ext cx="3352800" cy="830997"/>
          </a:xfrm>
          <a:prstGeom prst="rect">
            <a:avLst/>
          </a:prstGeom>
          <a:noFill/>
        </p:spPr>
        <p:txBody>
          <a:bodyPr wrap="square" rtlCol="0">
            <a:spAutoFit/>
          </a:bodyPr>
          <a:lstStyle/>
          <a:p>
            <a:r>
              <a:rPr lang="en-US" sz="4800" dirty="0" smtClean="0">
                <a:solidFill>
                  <a:srgbClr val="FF0000"/>
                </a:solidFill>
              </a:rPr>
              <a:t>Adult Uses</a:t>
            </a:r>
          </a:p>
        </p:txBody>
      </p:sp>
      <p:sp>
        <p:nvSpPr>
          <p:cNvPr id="5" name="Rectangle 4"/>
          <p:cNvSpPr/>
          <p:nvPr/>
        </p:nvSpPr>
        <p:spPr>
          <a:xfrm>
            <a:off x="579120" y="6248400"/>
            <a:ext cx="3050515" cy="369332"/>
          </a:xfrm>
          <a:prstGeom prst="rect">
            <a:avLst/>
          </a:prstGeom>
        </p:spPr>
        <p:txBody>
          <a:bodyPr wrap="none">
            <a:spAutoFit/>
          </a:bodyPr>
          <a:lstStyle/>
          <a:p>
            <a:r>
              <a:rPr lang="en-US" dirty="0"/>
              <a:t>Reference: Article III; </a:t>
            </a:r>
            <a:r>
              <a:rPr lang="en-US" dirty="0" smtClean="0"/>
              <a:t>325-39</a:t>
            </a:r>
            <a:endParaRPr lang="en-US" dirty="0"/>
          </a:p>
        </p:txBody>
      </p:sp>
      <p:sp>
        <p:nvSpPr>
          <p:cNvPr id="6" name="TextBox 5"/>
          <p:cNvSpPr txBox="1"/>
          <p:nvPr/>
        </p:nvSpPr>
        <p:spPr>
          <a:xfrm>
            <a:off x="731520" y="1676400"/>
            <a:ext cx="7811754" cy="1477328"/>
          </a:xfrm>
          <a:prstGeom prst="rect">
            <a:avLst/>
          </a:prstGeom>
          <a:noFill/>
        </p:spPr>
        <p:txBody>
          <a:bodyPr wrap="none" rtlCol="0">
            <a:spAutoFit/>
          </a:bodyPr>
          <a:lstStyle/>
          <a:p>
            <a:r>
              <a:rPr lang="en-US" dirty="0" smtClean="0"/>
              <a:t>Adult Entertainment Establishments are permitted within the L-1 </a:t>
            </a:r>
          </a:p>
          <a:p>
            <a:r>
              <a:rPr lang="en-US" dirty="0" smtClean="0"/>
              <a:t>Zoning District (Light Industrial) and are governed by additional</a:t>
            </a:r>
          </a:p>
          <a:p>
            <a:r>
              <a:rPr lang="en-US" dirty="0" smtClean="0"/>
              <a:t>Requirements and specific standards.  Please reference the Zoning Law at: </a:t>
            </a:r>
          </a:p>
          <a:p>
            <a:r>
              <a:rPr lang="en-US" dirty="0" smtClean="0"/>
              <a:t>Article III; 325-39 for more details.  </a:t>
            </a:r>
          </a:p>
          <a:p>
            <a:endParaRPr lang="en-US" dirty="0"/>
          </a:p>
        </p:txBody>
      </p:sp>
      <p:sp>
        <p:nvSpPr>
          <p:cNvPr id="7" name="TextBox 6"/>
          <p:cNvSpPr txBox="1"/>
          <p:nvPr/>
        </p:nvSpPr>
        <p:spPr>
          <a:xfrm>
            <a:off x="746760" y="3352800"/>
            <a:ext cx="8207696" cy="2462213"/>
          </a:xfrm>
          <a:prstGeom prst="rect">
            <a:avLst/>
          </a:prstGeom>
          <a:noFill/>
        </p:spPr>
        <p:txBody>
          <a:bodyPr wrap="none" rtlCol="0">
            <a:spAutoFit/>
          </a:bodyPr>
          <a:lstStyle/>
          <a:p>
            <a:r>
              <a:rPr lang="en-US" sz="2800" dirty="0" smtClean="0">
                <a:solidFill>
                  <a:srgbClr val="FF0000"/>
                </a:solidFill>
              </a:rPr>
              <a:t>Basic restrictions for adult uses:</a:t>
            </a:r>
          </a:p>
          <a:p>
            <a:endParaRPr lang="en-US" dirty="0"/>
          </a:p>
          <a:p>
            <a:r>
              <a:rPr lang="en-US" dirty="0" smtClean="0"/>
              <a:t>In L-1 Light Industrial Zone only</a:t>
            </a:r>
          </a:p>
          <a:p>
            <a:r>
              <a:rPr lang="en-US" dirty="0" smtClean="0"/>
              <a:t>Prohibited within 500 feet of a residential zone or municipal boundary</a:t>
            </a:r>
          </a:p>
          <a:p>
            <a:r>
              <a:rPr lang="en-US" dirty="0" smtClean="0"/>
              <a:t>Prohibited within 1000 feet of any church, school, park, library or playing field</a:t>
            </a:r>
          </a:p>
          <a:p>
            <a:r>
              <a:rPr lang="en-US" dirty="0" smtClean="0"/>
              <a:t>Prohibited within 50 feet from any other business use</a:t>
            </a:r>
          </a:p>
          <a:p>
            <a:r>
              <a:rPr lang="en-US" dirty="0" smtClean="0"/>
              <a:t>Prohibited within 200 feet from any other adult use.</a:t>
            </a:r>
          </a:p>
          <a:p>
            <a:endParaRPr lang="en-US" dirty="0"/>
          </a:p>
        </p:txBody>
      </p:sp>
    </p:spTree>
    <p:extLst>
      <p:ext uri="{BB962C8B-B14F-4D97-AF65-F5344CB8AC3E}">
        <p14:creationId xmlns:p14="http://schemas.microsoft.com/office/powerpoint/2010/main" val="185998741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evel 2">
            <a:hlinkClick r:id="rId2" action="ppaction://hlinksldjump"/>
          </p:cNvPr>
          <p:cNvSpPr/>
          <p:nvPr/>
        </p:nvSpPr>
        <p:spPr>
          <a:xfrm>
            <a:off x="7924800" y="6248400"/>
            <a:ext cx="914400" cy="4572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menu</a:t>
            </a:r>
            <a:endParaRPr lang="en-US" dirty="0"/>
          </a:p>
        </p:txBody>
      </p:sp>
      <p:sp>
        <p:nvSpPr>
          <p:cNvPr id="4" name="TextBox 3"/>
          <p:cNvSpPr txBox="1"/>
          <p:nvPr/>
        </p:nvSpPr>
        <p:spPr>
          <a:xfrm>
            <a:off x="738561" y="1606510"/>
            <a:ext cx="7643439" cy="923330"/>
          </a:xfrm>
          <a:prstGeom prst="rect">
            <a:avLst/>
          </a:prstGeom>
          <a:noFill/>
          <a:ln>
            <a:solidFill>
              <a:srgbClr val="FF0000"/>
            </a:solidFill>
          </a:ln>
        </p:spPr>
        <p:txBody>
          <a:bodyPr wrap="none" rtlCol="0">
            <a:spAutoFit/>
          </a:bodyPr>
          <a:lstStyle/>
          <a:p>
            <a:r>
              <a:rPr lang="en-US" dirty="0" smtClean="0"/>
              <a:t>The construction, installation or operation of outdoor solid-fuel furnaces </a:t>
            </a:r>
          </a:p>
          <a:p>
            <a:r>
              <a:rPr lang="en-US" dirty="0" smtClean="0"/>
              <a:t>whether as a new or replacement installation, is prohibited within the </a:t>
            </a:r>
          </a:p>
          <a:p>
            <a:r>
              <a:rPr lang="en-US" dirty="0" smtClean="0"/>
              <a:t>Village of Dexter.</a:t>
            </a:r>
            <a:endParaRPr lang="en-US" dirty="0"/>
          </a:p>
        </p:txBody>
      </p:sp>
      <p:sp>
        <p:nvSpPr>
          <p:cNvPr id="2" name="Rectangle 1"/>
          <p:cNvSpPr/>
          <p:nvPr/>
        </p:nvSpPr>
        <p:spPr>
          <a:xfrm>
            <a:off x="738561" y="5715000"/>
            <a:ext cx="3050515" cy="369332"/>
          </a:xfrm>
          <a:prstGeom prst="rect">
            <a:avLst/>
          </a:prstGeom>
        </p:spPr>
        <p:txBody>
          <a:bodyPr wrap="none">
            <a:spAutoFit/>
          </a:bodyPr>
          <a:lstStyle/>
          <a:p>
            <a:r>
              <a:rPr lang="en-US" dirty="0"/>
              <a:t>Reference: Article III; </a:t>
            </a:r>
            <a:r>
              <a:rPr lang="en-US" dirty="0" smtClean="0"/>
              <a:t>325-36</a:t>
            </a:r>
            <a:endParaRPr lang="en-US" dirty="0"/>
          </a:p>
        </p:txBody>
      </p:sp>
      <p:sp>
        <p:nvSpPr>
          <p:cNvPr id="5" name="TextBox 4"/>
          <p:cNvSpPr txBox="1"/>
          <p:nvPr/>
        </p:nvSpPr>
        <p:spPr>
          <a:xfrm>
            <a:off x="990600" y="712857"/>
            <a:ext cx="6716903" cy="707886"/>
          </a:xfrm>
          <a:prstGeom prst="rect">
            <a:avLst/>
          </a:prstGeom>
          <a:noFill/>
        </p:spPr>
        <p:txBody>
          <a:bodyPr wrap="none" rtlCol="0">
            <a:spAutoFit/>
          </a:bodyPr>
          <a:lstStyle/>
          <a:p>
            <a:r>
              <a:rPr lang="en-US" sz="4000" dirty="0" smtClean="0">
                <a:solidFill>
                  <a:srgbClr val="FFC000"/>
                </a:solidFill>
              </a:rPr>
              <a:t>Solid Fuel Outdoor Furnaces</a:t>
            </a:r>
            <a:endParaRPr lang="en-US" sz="4000" dirty="0">
              <a:solidFill>
                <a:srgbClr val="FFC000"/>
              </a:solidFill>
            </a:endParaRPr>
          </a:p>
        </p:txBody>
      </p:sp>
      <p:sp>
        <p:nvSpPr>
          <p:cNvPr id="6" name="Rectangle 5"/>
          <p:cNvSpPr/>
          <p:nvPr/>
        </p:nvSpPr>
        <p:spPr>
          <a:xfrm>
            <a:off x="2874676" y="3992880"/>
            <a:ext cx="914400" cy="914400"/>
          </a:xfrm>
          <a:prstGeom prst="rect">
            <a:avLst/>
          </a:prstGeom>
          <a:solidFill>
            <a:srgbClr val="2CAA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2794170" y="3017520"/>
            <a:ext cx="1060704" cy="9144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103080" y="4450080"/>
            <a:ext cx="914400" cy="457200"/>
          </a:xfrm>
          <a:prstGeom prst="rect">
            <a:avLst/>
          </a:prstGeom>
          <a:solidFill>
            <a:srgbClr val="0068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754881" y="3962400"/>
            <a:ext cx="45719"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9"/>
          <p:cNvSpPr/>
          <p:nvPr/>
        </p:nvSpPr>
        <p:spPr>
          <a:xfrm>
            <a:off x="4529801" y="3017520"/>
            <a:ext cx="4233200" cy="1173480"/>
          </a:xfrm>
          <a:prstGeom prst="cloud">
            <a:avLst/>
          </a:prstGeom>
          <a:blipFill>
            <a:blip r:embed="rId3"/>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94074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sphere">
          <a:fgClr>
            <a:schemeClr val="tx2">
              <a:lumMod val="25000"/>
            </a:schemeClr>
          </a:fgClr>
          <a:bgClr>
            <a:schemeClr val="bg1"/>
          </a:bgClr>
        </a:pattFill>
        <a:effectLst/>
      </p:bgPr>
    </p:bg>
    <p:spTree>
      <p:nvGrpSpPr>
        <p:cNvPr id="1" name=""/>
        <p:cNvGrpSpPr/>
        <p:nvPr/>
      </p:nvGrpSpPr>
      <p:grpSpPr>
        <a:xfrm>
          <a:off x="0" y="0"/>
          <a:ext cx="0" cy="0"/>
          <a:chOff x="0" y="0"/>
          <a:chExt cx="0" cy="0"/>
        </a:xfrm>
      </p:grpSpPr>
      <p:sp>
        <p:nvSpPr>
          <p:cNvPr id="4" name="Bevel 3">
            <a:hlinkClick r:id="rId2" action="ppaction://hlinksldjump"/>
          </p:cNvPr>
          <p:cNvSpPr/>
          <p:nvPr/>
        </p:nvSpPr>
        <p:spPr>
          <a:xfrm>
            <a:off x="685800" y="283210"/>
            <a:ext cx="3733800" cy="10668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bg1"/>
                </a:solidFill>
              </a:rPr>
              <a:t>General Questions</a:t>
            </a:r>
          </a:p>
          <a:p>
            <a:r>
              <a:rPr lang="en-US" sz="2000" dirty="0" smtClean="0">
                <a:solidFill>
                  <a:schemeClr val="bg1"/>
                </a:solidFill>
              </a:rPr>
              <a:t> about Zoning </a:t>
            </a:r>
            <a:endParaRPr lang="en-US" sz="2000" dirty="0">
              <a:solidFill>
                <a:schemeClr val="bg1"/>
              </a:solidFill>
            </a:endParaRPr>
          </a:p>
        </p:txBody>
      </p:sp>
      <p:sp>
        <p:nvSpPr>
          <p:cNvPr id="5" name="Bevel 4">
            <a:hlinkClick r:id="rId3" action="ppaction://hlinksldjump"/>
          </p:cNvPr>
          <p:cNvSpPr/>
          <p:nvPr/>
        </p:nvSpPr>
        <p:spPr>
          <a:xfrm>
            <a:off x="685800" y="4114800"/>
            <a:ext cx="3733800" cy="10668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bg1"/>
                </a:solidFill>
              </a:rPr>
              <a:t>Adult Uses</a:t>
            </a:r>
            <a:endParaRPr lang="en-US" sz="2000" dirty="0">
              <a:solidFill>
                <a:schemeClr val="bg1"/>
              </a:solidFill>
            </a:endParaRPr>
          </a:p>
        </p:txBody>
      </p:sp>
      <p:sp>
        <p:nvSpPr>
          <p:cNvPr id="6" name="Bevel 5">
            <a:hlinkClick r:id="rId4" action="ppaction://hlinksldjump"/>
          </p:cNvPr>
          <p:cNvSpPr/>
          <p:nvPr/>
        </p:nvSpPr>
        <p:spPr>
          <a:xfrm>
            <a:off x="685800" y="2819400"/>
            <a:ext cx="3733800" cy="10668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bg1"/>
                </a:solidFill>
              </a:rPr>
              <a:t>Temporary uses </a:t>
            </a:r>
          </a:p>
          <a:p>
            <a:r>
              <a:rPr lang="en-US" sz="2000" dirty="0" smtClean="0">
                <a:solidFill>
                  <a:schemeClr val="bg1"/>
                </a:solidFill>
              </a:rPr>
              <a:t>and Structures</a:t>
            </a:r>
            <a:endParaRPr lang="en-US" sz="2000" dirty="0">
              <a:solidFill>
                <a:schemeClr val="bg1"/>
              </a:solidFill>
            </a:endParaRPr>
          </a:p>
        </p:txBody>
      </p:sp>
      <p:sp>
        <p:nvSpPr>
          <p:cNvPr id="7" name="Bevel 6">
            <a:hlinkClick r:id="rId5" action="ppaction://hlinksldjump"/>
          </p:cNvPr>
          <p:cNvSpPr/>
          <p:nvPr/>
        </p:nvSpPr>
        <p:spPr>
          <a:xfrm>
            <a:off x="685800" y="1524000"/>
            <a:ext cx="3733800" cy="10668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bg1"/>
                </a:solidFill>
              </a:rPr>
              <a:t>Off-Street Loading</a:t>
            </a:r>
            <a:endParaRPr lang="en-US" sz="2000" dirty="0">
              <a:solidFill>
                <a:schemeClr val="bg1"/>
              </a:solidFill>
            </a:endParaRPr>
          </a:p>
        </p:txBody>
      </p:sp>
      <p:sp>
        <p:nvSpPr>
          <p:cNvPr id="8" name="Bevel 7">
            <a:hlinkClick r:id="rId6" action="ppaction://hlinksldjump"/>
          </p:cNvPr>
          <p:cNvSpPr/>
          <p:nvPr/>
        </p:nvSpPr>
        <p:spPr>
          <a:xfrm>
            <a:off x="4892675" y="1524000"/>
            <a:ext cx="3733800" cy="10668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bg1"/>
                </a:solidFill>
              </a:rPr>
              <a:t>Subdivision</a:t>
            </a:r>
            <a:endParaRPr lang="en-US" sz="2000" dirty="0">
              <a:solidFill>
                <a:schemeClr val="bg1"/>
              </a:solidFill>
            </a:endParaRPr>
          </a:p>
        </p:txBody>
      </p:sp>
      <p:sp>
        <p:nvSpPr>
          <p:cNvPr id="9" name="Bevel 8">
            <a:hlinkClick r:id="rId7" action="ppaction://hlinksldjump"/>
          </p:cNvPr>
          <p:cNvSpPr/>
          <p:nvPr/>
        </p:nvSpPr>
        <p:spPr>
          <a:xfrm>
            <a:off x="4862830" y="307340"/>
            <a:ext cx="3733800" cy="10668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bg1"/>
                </a:solidFill>
              </a:rPr>
              <a:t>Travel Trailer/</a:t>
            </a:r>
          </a:p>
          <a:p>
            <a:r>
              <a:rPr lang="en-US" sz="2000" dirty="0" smtClean="0">
                <a:solidFill>
                  <a:schemeClr val="bg1"/>
                </a:solidFill>
              </a:rPr>
              <a:t>Recreational Vehicles</a:t>
            </a:r>
            <a:endParaRPr lang="en-US" sz="2000" dirty="0">
              <a:solidFill>
                <a:schemeClr val="bg1"/>
              </a:solidFill>
            </a:endParaRPr>
          </a:p>
        </p:txBody>
      </p:sp>
      <p:sp>
        <p:nvSpPr>
          <p:cNvPr id="10" name="Bevel 9">
            <a:hlinkClick r:id="rId8" action="ppaction://hlinksldjump"/>
          </p:cNvPr>
          <p:cNvSpPr/>
          <p:nvPr/>
        </p:nvSpPr>
        <p:spPr>
          <a:xfrm>
            <a:off x="716280" y="5394960"/>
            <a:ext cx="3733800" cy="10668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bg1"/>
                </a:solidFill>
              </a:rPr>
              <a:t>Waterfront Lots</a:t>
            </a:r>
            <a:endParaRPr lang="en-US" sz="2000" dirty="0">
              <a:solidFill>
                <a:schemeClr val="bg1"/>
              </a:solidFill>
            </a:endParaRPr>
          </a:p>
        </p:txBody>
      </p:sp>
      <p:sp>
        <p:nvSpPr>
          <p:cNvPr id="11" name="Bevel 10">
            <a:hlinkClick r:id="" action="ppaction://hlinkshowjump?jump=previousslide"/>
          </p:cNvPr>
          <p:cNvSpPr/>
          <p:nvPr/>
        </p:nvSpPr>
        <p:spPr>
          <a:xfrm>
            <a:off x="4893310" y="5410200"/>
            <a:ext cx="3733800" cy="10668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bg1"/>
                </a:solidFill>
              </a:rPr>
              <a:t>Back to the first menu</a:t>
            </a:r>
            <a:endParaRPr lang="en-US" sz="2000" dirty="0">
              <a:solidFill>
                <a:schemeClr val="bg1"/>
              </a:solidFill>
            </a:endParaRPr>
          </a:p>
        </p:txBody>
      </p:sp>
      <p:sp>
        <p:nvSpPr>
          <p:cNvPr id="3" name="Bevel 2">
            <a:hlinkClick r:id="rId9" action="ppaction://hlinksldjump"/>
          </p:cNvPr>
          <p:cNvSpPr/>
          <p:nvPr/>
        </p:nvSpPr>
        <p:spPr>
          <a:xfrm>
            <a:off x="4878070" y="4139184"/>
            <a:ext cx="3733800" cy="104241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bg1"/>
                </a:solidFill>
              </a:rPr>
              <a:t>Nonconformities</a:t>
            </a:r>
            <a:endParaRPr lang="en-US" sz="2000" dirty="0">
              <a:solidFill>
                <a:schemeClr val="bg1"/>
              </a:solidFill>
            </a:endParaRPr>
          </a:p>
        </p:txBody>
      </p:sp>
      <p:sp>
        <p:nvSpPr>
          <p:cNvPr id="12" name="Bevel 11"/>
          <p:cNvSpPr/>
          <p:nvPr/>
        </p:nvSpPr>
        <p:spPr>
          <a:xfrm>
            <a:off x="4893310" y="2831592"/>
            <a:ext cx="3703320" cy="104241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rPr>
              <a:t>Outdoor Solid</a:t>
            </a:r>
          </a:p>
          <a:p>
            <a:r>
              <a:rPr lang="en-US" dirty="0" smtClean="0">
                <a:solidFill>
                  <a:schemeClr val="bg1"/>
                </a:solidFill>
              </a:rPr>
              <a:t>Fuel Furnaces</a:t>
            </a:r>
            <a:endParaRPr lang="en-US" dirty="0">
              <a:solidFill>
                <a:schemeClr val="bg1"/>
              </a:solidFill>
            </a:endParaRPr>
          </a:p>
        </p:txBody>
      </p:sp>
      <p:pic>
        <p:nvPicPr>
          <p:cNvPr id="2051" name="Picture 3">
            <a:hlinkClick r:id="rId2"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13442" y="429260"/>
            <a:ext cx="792163"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a:hlinkClick r:id="" action="ppaction://hlinkshowjump?jump=previousslide"/>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0" y="5556250"/>
            <a:ext cx="792163"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a:hlinkClick r:id="rId9"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0" y="4248658"/>
            <a:ext cx="792163"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a:hlinkClick r:id="rId12"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19047" y="2934970"/>
            <a:ext cx="792163"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a:hlinkClick r:id="rId6"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19048" y="1670050"/>
            <a:ext cx="792163"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a:hlinkClick r:id="rId7"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0" y="453390"/>
            <a:ext cx="792163"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a:hlinkClick r:id="rId4"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13442" y="2965450"/>
            <a:ext cx="792163"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a:hlinkClick r:id="rId8"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13441" y="5541010"/>
            <a:ext cx="792163"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a:hlinkClick r:id="rId3"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12490" y="4273042"/>
            <a:ext cx="792163"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a:hlinkClick r:id="rId5"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13442" y="1670050"/>
            <a:ext cx="792163"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844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evel 2">
            <a:hlinkClick r:id="rId2" action="ppaction://hlinksldjump"/>
          </p:cNvPr>
          <p:cNvSpPr/>
          <p:nvPr/>
        </p:nvSpPr>
        <p:spPr>
          <a:xfrm>
            <a:off x="7914290" y="6190593"/>
            <a:ext cx="914400" cy="4572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menu</a:t>
            </a:r>
            <a:endParaRPr lang="en-US" dirty="0"/>
          </a:p>
        </p:txBody>
      </p:sp>
      <p:sp>
        <p:nvSpPr>
          <p:cNvPr id="4" name="TextBox 3"/>
          <p:cNvSpPr txBox="1"/>
          <p:nvPr/>
        </p:nvSpPr>
        <p:spPr>
          <a:xfrm>
            <a:off x="96152" y="228600"/>
            <a:ext cx="3844322" cy="923330"/>
          </a:xfrm>
          <a:prstGeom prst="rect">
            <a:avLst/>
          </a:prstGeom>
          <a:solidFill>
            <a:srgbClr val="00B0F0"/>
          </a:solidFill>
        </p:spPr>
        <p:txBody>
          <a:bodyPr wrap="none" rtlCol="0">
            <a:spAutoFit/>
          </a:bodyPr>
          <a:lstStyle/>
          <a:p>
            <a:r>
              <a:rPr lang="en-US" sz="5400" dirty="0" smtClean="0"/>
              <a:t>Subdivision</a:t>
            </a:r>
            <a:endParaRPr lang="en-US" sz="5400" dirty="0"/>
          </a:p>
        </p:txBody>
      </p:sp>
      <p:sp>
        <p:nvSpPr>
          <p:cNvPr id="5" name="TextBox 4"/>
          <p:cNvSpPr txBox="1"/>
          <p:nvPr/>
        </p:nvSpPr>
        <p:spPr>
          <a:xfrm>
            <a:off x="157471" y="1600201"/>
            <a:ext cx="8566800" cy="4524315"/>
          </a:xfrm>
          <a:prstGeom prst="rect">
            <a:avLst/>
          </a:prstGeom>
          <a:noFill/>
          <a:ln>
            <a:solidFill>
              <a:srgbClr val="FF0000"/>
            </a:solidFill>
          </a:ln>
        </p:spPr>
        <p:txBody>
          <a:bodyPr wrap="square" rtlCol="0">
            <a:spAutoFit/>
          </a:bodyPr>
          <a:lstStyle/>
          <a:p>
            <a:r>
              <a:rPr lang="en-US" dirty="0" smtClean="0"/>
              <a:t>Whether you are dividing a piece of property (subdivision) or putting two pieces</a:t>
            </a:r>
          </a:p>
          <a:p>
            <a:r>
              <a:rPr lang="en-US" dirty="0" smtClean="0"/>
              <a:t>of property together (assemblage or consolidation)  the Subdivision Law of the Village of Dexter outlines what you will need to know about application/approval procedures, design standards or required improvements,  authorizations, permits, fees and variances.</a:t>
            </a:r>
          </a:p>
          <a:p>
            <a:endParaRPr lang="en-US" dirty="0" smtClean="0"/>
          </a:p>
          <a:p>
            <a:r>
              <a:rPr lang="en-US" dirty="0" smtClean="0"/>
              <a:t>The Village of Dexter Board of Trustees requires that the Village of Dexter Planning Board review, approve, Conditionally approve with or without modification, or disapprove subdivision plats showing lots, blocks or sites with or without streets, within the Village.</a:t>
            </a:r>
          </a:p>
          <a:p>
            <a:endParaRPr lang="en-US" dirty="0"/>
          </a:p>
          <a:p>
            <a:r>
              <a:rPr lang="en-US" dirty="0" smtClean="0"/>
              <a:t>So if you are putting together two or more parcels of land or have decided to subdivide your land, you will need to be familiar with the requirements of this law.  The Planning Board stands ready to assist village residents with this process and residents may request a review from the Planning Board before the submission of a formal application, fee, or filing with the Planning Board.</a:t>
            </a:r>
          </a:p>
        </p:txBody>
      </p:sp>
      <p:sp>
        <p:nvSpPr>
          <p:cNvPr id="2" name="TextBox 1"/>
          <p:cNvSpPr txBox="1"/>
          <p:nvPr/>
        </p:nvSpPr>
        <p:spPr>
          <a:xfrm>
            <a:off x="172711" y="1230868"/>
            <a:ext cx="5040932" cy="369332"/>
          </a:xfrm>
          <a:prstGeom prst="rect">
            <a:avLst/>
          </a:prstGeom>
          <a:noFill/>
        </p:spPr>
        <p:txBody>
          <a:bodyPr wrap="none" rtlCol="0">
            <a:spAutoFit/>
          </a:bodyPr>
          <a:lstStyle/>
          <a:p>
            <a:r>
              <a:rPr lang="en-US" dirty="0" smtClean="0"/>
              <a:t>Village of Dexter Subdivision Law: Chapter 625</a:t>
            </a:r>
            <a:endParaRPr lang="en-US" dirty="0"/>
          </a:p>
        </p:txBody>
      </p:sp>
      <p:sp>
        <p:nvSpPr>
          <p:cNvPr id="6" name="5-Point Star 5"/>
          <p:cNvSpPr/>
          <p:nvPr/>
        </p:nvSpPr>
        <p:spPr>
          <a:xfrm>
            <a:off x="4459249" y="423565"/>
            <a:ext cx="665489" cy="533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72711" y="6278461"/>
            <a:ext cx="530915" cy="369332"/>
          </a:xfrm>
          <a:prstGeom prst="rect">
            <a:avLst/>
          </a:prstGeom>
          <a:noFill/>
        </p:spPr>
        <p:txBody>
          <a:bodyPr wrap="none" rtlCol="0">
            <a:spAutoFit/>
          </a:bodyPr>
          <a:lstStyle/>
          <a:p>
            <a:r>
              <a:rPr lang="en-US" dirty="0" smtClean="0"/>
              <a:t>625</a:t>
            </a:r>
            <a:endParaRPr lang="en-US" dirty="0"/>
          </a:p>
        </p:txBody>
      </p:sp>
    </p:spTree>
    <p:extLst>
      <p:ext uri="{BB962C8B-B14F-4D97-AF65-F5344CB8AC3E}">
        <p14:creationId xmlns:p14="http://schemas.microsoft.com/office/powerpoint/2010/main" val="311358568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evel 2"/>
          <p:cNvSpPr/>
          <p:nvPr/>
        </p:nvSpPr>
        <p:spPr>
          <a:xfrm>
            <a:off x="7924800" y="6069830"/>
            <a:ext cx="914400" cy="457200"/>
          </a:xfrm>
          <a:prstGeom prst="bevel">
            <a:avLst/>
          </a:prstGeom>
          <a:solidFill>
            <a:srgbClr val="00682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2" action="ppaction://hlinksldjump"/>
              </a:rPr>
              <a:t>menu</a:t>
            </a:r>
            <a:endParaRPr lang="en-US" dirty="0"/>
          </a:p>
        </p:txBody>
      </p:sp>
      <p:sp>
        <p:nvSpPr>
          <p:cNvPr id="4" name="TextBox 3"/>
          <p:cNvSpPr txBox="1"/>
          <p:nvPr/>
        </p:nvSpPr>
        <p:spPr>
          <a:xfrm>
            <a:off x="457200" y="450949"/>
            <a:ext cx="6744475" cy="646331"/>
          </a:xfrm>
          <a:prstGeom prst="rect">
            <a:avLst/>
          </a:prstGeom>
          <a:noFill/>
        </p:spPr>
        <p:txBody>
          <a:bodyPr wrap="none" rtlCol="0">
            <a:spAutoFit/>
          </a:bodyPr>
          <a:lstStyle/>
          <a:p>
            <a:r>
              <a:rPr lang="en-US" sz="3600" dirty="0" smtClean="0">
                <a:solidFill>
                  <a:srgbClr val="FFFF00"/>
                </a:solidFill>
              </a:rPr>
              <a:t>Temporary Uses And Structures</a:t>
            </a:r>
            <a:endParaRPr lang="en-US" sz="3600" dirty="0">
              <a:solidFill>
                <a:srgbClr val="FFFF00"/>
              </a:solidFill>
            </a:endParaRPr>
          </a:p>
        </p:txBody>
      </p:sp>
      <p:sp>
        <p:nvSpPr>
          <p:cNvPr id="5" name="Rectangle 4"/>
          <p:cNvSpPr/>
          <p:nvPr/>
        </p:nvSpPr>
        <p:spPr>
          <a:xfrm>
            <a:off x="228600" y="6298430"/>
            <a:ext cx="3050515" cy="369332"/>
          </a:xfrm>
          <a:prstGeom prst="rect">
            <a:avLst/>
          </a:prstGeom>
        </p:spPr>
        <p:txBody>
          <a:bodyPr wrap="none">
            <a:spAutoFit/>
          </a:bodyPr>
          <a:lstStyle/>
          <a:p>
            <a:r>
              <a:rPr lang="en-US" dirty="0"/>
              <a:t>Reference: Article III; </a:t>
            </a:r>
            <a:r>
              <a:rPr lang="en-US" dirty="0" smtClean="0"/>
              <a:t>325-38</a:t>
            </a:r>
            <a:endParaRPr lang="en-US" dirty="0"/>
          </a:p>
        </p:txBody>
      </p:sp>
      <p:sp>
        <p:nvSpPr>
          <p:cNvPr id="6" name="TextBox 5"/>
          <p:cNvSpPr txBox="1"/>
          <p:nvPr/>
        </p:nvSpPr>
        <p:spPr>
          <a:xfrm>
            <a:off x="483353" y="1112520"/>
            <a:ext cx="7622600" cy="1754326"/>
          </a:xfrm>
          <a:prstGeom prst="rect">
            <a:avLst/>
          </a:prstGeom>
          <a:noFill/>
        </p:spPr>
        <p:txBody>
          <a:bodyPr wrap="none" rtlCol="0">
            <a:spAutoFit/>
          </a:bodyPr>
          <a:lstStyle/>
          <a:p>
            <a:r>
              <a:rPr lang="en-US" dirty="0" smtClean="0"/>
              <a:t>Temporary structures which are otherwise non-conforming</a:t>
            </a:r>
          </a:p>
          <a:p>
            <a:r>
              <a:rPr lang="en-US" dirty="0" smtClean="0"/>
              <a:t>could include a fruit/vegetable stand,  a temporary real estate office</a:t>
            </a:r>
          </a:p>
          <a:p>
            <a:r>
              <a:rPr lang="en-US" dirty="0" smtClean="0"/>
              <a:t>Connected to a subdivision, a temporary structure related to an ongoing </a:t>
            </a:r>
          </a:p>
          <a:p>
            <a:r>
              <a:rPr lang="en-US" dirty="0" smtClean="0"/>
              <a:t>construction project  and so on.  A temporary permit for such structures</a:t>
            </a:r>
          </a:p>
          <a:p>
            <a:r>
              <a:rPr lang="en-US" dirty="0" smtClean="0"/>
              <a:t>may be issued by the Zoning Enforcement Officer for a period not to</a:t>
            </a:r>
          </a:p>
          <a:p>
            <a:r>
              <a:rPr lang="en-US" dirty="0" smtClean="0"/>
              <a:t>exceed one year. </a:t>
            </a:r>
            <a:endParaRPr lang="en-US" dirty="0"/>
          </a:p>
        </p:txBody>
      </p:sp>
      <p:pic>
        <p:nvPicPr>
          <p:cNvPr id="1027" name="Picture 3" descr="C:\Users\dad\AppData\Local\Microsoft\Windows\Temporary Internet Files\Content.IE5\QX5I5FT9\MC90023187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3729" y="2656987"/>
            <a:ext cx="3021847" cy="3412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60183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evel 2"/>
          <p:cNvSpPr/>
          <p:nvPr/>
        </p:nvSpPr>
        <p:spPr>
          <a:xfrm>
            <a:off x="7924800" y="6248400"/>
            <a:ext cx="914400" cy="457200"/>
          </a:xfrm>
          <a:prstGeom prst="bevel">
            <a:avLst/>
          </a:prstGeom>
          <a:solidFill>
            <a:srgbClr val="FFFF00"/>
          </a:solidFill>
          <a:ln>
            <a:solidFill>
              <a:srgbClr val="0E04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hlinkClick r:id="rId2" action="ppaction://hlinksldjump"/>
              </a:rPr>
              <a:t>menu</a:t>
            </a:r>
            <a:endParaRPr lang="en-US" dirty="0">
              <a:solidFill>
                <a:schemeClr val="bg1"/>
              </a:solidFill>
            </a:endParaRPr>
          </a:p>
        </p:txBody>
      </p:sp>
      <p:sp>
        <p:nvSpPr>
          <p:cNvPr id="4" name="TextBox 3"/>
          <p:cNvSpPr txBox="1"/>
          <p:nvPr/>
        </p:nvSpPr>
        <p:spPr>
          <a:xfrm>
            <a:off x="381000" y="301079"/>
            <a:ext cx="4847802" cy="769441"/>
          </a:xfrm>
          <a:prstGeom prst="rect">
            <a:avLst/>
          </a:prstGeom>
          <a:noFill/>
        </p:spPr>
        <p:txBody>
          <a:bodyPr wrap="none" rtlCol="0">
            <a:spAutoFit/>
          </a:bodyPr>
          <a:lstStyle/>
          <a:p>
            <a:r>
              <a:rPr lang="en-US" sz="4400" dirty="0" smtClean="0">
                <a:solidFill>
                  <a:srgbClr val="FFFF00"/>
                </a:solidFill>
              </a:rPr>
              <a:t>Off-Street Loading</a:t>
            </a:r>
            <a:endParaRPr lang="en-US" sz="4400" dirty="0">
              <a:solidFill>
                <a:srgbClr val="FFFF00"/>
              </a:solidFill>
            </a:endParaRPr>
          </a:p>
        </p:txBody>
      </p:sp>
      <p:sp>
        <p:nvSpPr>
          <p:cNvPr id="5" name="Rectangle 4"/>
          <p:cNvSpPr/>
          <p:nvPr/>
        </p:nvSpPr>
        <p:spPr>
          <a:xfrm>
            <a:off x="304800" y="6182082"/>
            <a:ext cx="3906519" cy="369332"/>
          </a:xfrm>
          <a:prstGeom prst="rect">
            <a:avLst/>
          </a:prstGeom>
        </p:spPr>
        <p:txBody>
          <a:bodyPr wrap="none">
            <a:spAutoFit/>
          </a:bodyPr>
          <a:lstStyle/>
          <a:p>
            <a:r>
              <a:rPr lang="en-US" dirty="0"/>
              <a:t>Reference: Article III; 325-7 to 325-15</a:t>
            </a:r>
          </a:p>
        </p:txBody>
      </p:sp>
      <p:sp>
        <p:nvSpPr>
          <p:cNvPr id="6" name="TextBox 5"/>
          <p:cNvSpPr txBox="1"/>
          <p:nvPr/>
        </p:nvSpPr>
        <p:spPr>
          <a:xfrm>
            <a:off x="533399" y="1371600"/>
            <a:ext cx="8132354" cy="1200329"/>
          </a:xfrm>
          <a:prstGeom prst="rect">
            <a:avLst/>
          </a:prstGeom>
          <a:noFill/>
          <a:ln>
            <a:solidFill>
              <a:srgbClr val="FF0000"/>
            </a:solidFill>
          </a:ln>
        </p:spPr>
        <p:txBody>
          <a:bodyPr wrap="none" rtlCol="0">
            <a:spAutoFit/>
          </a:bodyPr>
          <a:lstStyle/>
          <a:p>
            <a:r>
              <a:rPr lang="en-US" sz="2400" dirty="0" smtClean="0"/>
              <a:t>Every building occupied </a:t>
            </a:r>
            <a:r>
              <a:rPr lang="en-US" sz="2400" i="1" dirty="0" smtClean="0"/>
              <a:t>for the purpose of commercial or </a:t>
            </a:r>
          </a:p>
          <a:p>
            <a:r>
              <a:rPr lang="en-US" sz="2400" i="1" dirty="0" smtClean="0"/>
              <a:t>Industrial use</a:t>
            </a:r>
            <a:r>
              <a:rPr lang="en-US" sz="2400" dirty="0" smtClean="0"/>
              <a:t> shall provide adequate space for loading and</a:t>
            </a:r>
          </a:p>
          <a:p>
            <a:r>
              <a:rPr lang="en-US" sz="2400" dirty="0" smtClean="0"/>
              <a:t>unloading vehicles off the street.</a:t>
            </a:r>
            <a:endParaRPr lang="en-US" sz="2400" dirty="0"/>
          </a:p>
        </p:txBody>
      </p:sp>
      <p:pic>
        <p:nvPicPr>
          <p:cNvPr id="8194" name="Picture 2" descr="C:\Users\dad\AppData\Local\Microsoft\Windows\Temporary Internet Files\Content.IE5\RNK2V3S3\MC90035702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2974290"/>
            <a:ext cx="3643884" cy="3161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59498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7320915" cy="1569660"/>
          </a:xfrm>
          <a:prstGeom prst="rect">
            <a:avLst/>
          </a:prstGeom>
          <a:noFill/>
        </p:spPr>
        <p:txBody>
          <a:bodyPr wrap="none" rtlCol="0">
            <a:spAutoFit/>
          </a:bodyPr>
          <a:lstStyle/>
          <a:p>
            <a:r>
              <a:rPr lang="en-US" sz="4800" dirty="0" smtClean="0">
                <a:solidFill>
                  <a:srgbClr val="00B0F0"/>
                </a:solidFill>
              </a:rPr>
              <a:t>Travel Trailer</a:t>
            </a:r>
          </a:p>
          <a:p>
            <a:r>
              <a:rPr lang="en-US" sz="4800" dirty="0" smtClean="0">
                <a:solidFill>
                  <a:srgbClr val="00B0F0"/>
                </a:solidFill>
              </a:rPr>
              <a:t>and Recreational Vehicles</a:t>
            </a:r>
            <a:endParaRPr lang="en-US" sz="4800" dirty="0">
              <a:solidFill>
                <a:srgbClr val="00B0F0"/>
              </a:solidFill>
            </a:endParaRPr>
          </a:p>
        </p:txBody>
      </p:sp>
      <p:sp>
        <p:nvSpPr>
          <p:cNvPr id="3" name="Rectangle 2"/>
          <p:cNvSpPr/>
          <p:nvPr/>
        </p:nvSpPr>
        <p:spPr>
          <a:xfrm>
            <a:off x="259080" y="6248400"/>
            <a:ext cx="3050515" cy="369332"/>
          </a:xfrm>
          <a:prstGeom prst="rect">
            <a:avLst/>
          </a:prstGeom>
        </p:spPr>
        <p:txBody>
          <a:bodyPr wrap="none">
            <a:spAutoFit/>
          </a:bodyPr>
          <a:lstStyle/>
          <a:p>
            <a:r>
              <a:rPr lang="en-US" dirty="0"/>
              <a:t>Reference: Article III; </a:t>
            </a:r>
            <a:r>
              <a:rPr lang="en-US" dirty="0" smtClean="0"/>
              <a:t>325-23</a:t>
            </a:r>
            <a:endParaRPr lang="en-US" dirty="0"/>
          </a:p>
        </p:txBody>
      </p:sp>
      <p:sp>
        <p:nvSpPr>
          <p:cNvPr id="4" name="TextBox 3"/>
          <p:cNvSpPr txBox="1"/>
          <p:nvPr/>
        </p:nvSpPr>
        <p:spPr>
          <a:xfrm>
            <a:off x="457200" y="2590800"/>
            <a:ext cx="184731" cy="369332"/>
          </a:xfrm>
          <a:prstGeom prst="rect">
            <a:avLst/>
          </a:prstGeom>
          <a:noFill/>
        </p:spPr>
        <p:txBody>
          <a:bodyPr wrap="none" rtlCol="0">
            <a:spAutoFit/>
          </a:bodyPr>
          <a:lstStyle/>
          <a:p>
            <a:endParaRPr lang="en-US"/>
          </a:p>
        </p:txBody>
      </p:sp>
      <p:pic>
        <p:nvPicPr>
          <p:cNvPr id="2050" name="Picture 2" descr="C:\Users\dad\AppData\Local\Microsoft\Windows\Temporary Internet Files\Content.IE5\S2OQW7SX\MC90033460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 y="1896270"/>
            <a:ext cx="1860804" cy="17583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14600" y="2362200"/>
            <a:ext cx="6366679" cy="2031325"/>
          </a:xfrm>
          <a:prstGeom prst="rect">
            <a:avLst/>
          </a:prstGeom>
          <a:noFill/>
        </p:spPr>
        <p:txBody>
          <a:bodyPr wrap="none" rtlCol="0">
            <a:spAutoFit/>
          </a:bodyPr>
          <a:lstStyle/>
          <a:p>
            <a:r>
              <a:rPr lang="en-US" dirty="0" smtClean="0"/>
              <a:t>If the trailer is not in a village-approved trailer park, then</a:t>
            </a:r>
          </a:p>
          <a:p>
            <a:r>
              <a:rPr lang="en-US" dirty="0" smtClean="0"/>
              <a:t>A single travel trailer may be occupied on private land with</a:t>
            </a:r>
          </a:p>
          <a:p>
            <a:r>
              <a:rPr lang="en-US" dirty="0" smtClean="0"/>
              <a:t>The consent of the owner, for a period no longer than 30</a:t>
            </a:r>
          </a:p>
          <a:p>
            <a:r>
              <a:rPr lang="en-US" dirty="0" smtClean="0"/>
              <a:t>Consecutive days, as long as sanitary services are available.</a:t>
            </a:r>
          </a:p>
          <a:p>
            <a:endParaRPr lang="en-US" dirty="0" smtClean="0"/>
          </a:p>
          <a:p>
            <a:r>
              <a:rPr lang="en-US" dirty="0" smtClean="0"/>
              <a:t>People can park their unoccupied campers, trailers or other</a:t>
            </a:r>
          </a:p>
          <a:p>
            <a:r>
              <a:rPr lang="en-US" dirty="0" smtClean="0"/>
              <a:t>Recreational vehicles on their lots for the purpose of storage.</a:t>
            </a:r>
            <a:endParaRPr lang="en-US" dirty="0"/>
          </a:p>
        </p:txBody>
      </p:sp>
      <p:sp>
        <p:nvSpPr>
          <p:cNvPr id="7" name="Bevel 6"/>
          <p:cNvSpPr/>
          <p:nvPr/>
        </p:nvSpPr>
        <p:spPr>
          <a:xfrm>
            <a:off x="7936399" y="6248400"/>
            <a:ext cx="914400" cy="457200"/>
          </a:xfrm>
          <a:prstGeom prst="bevel">
            <a:avLst/>
          </a:prstGeom>
          <a:solidFill>
            <a:srgbClr val="0525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3" action="ppaction://hlinksldjump"/>
              </a:rPr>
              <a:t>menu</a:t>
            </a:r>
            <a:endParaRPr lang="en-US" dirty="0"/>
          </a:p>
        </p:txBody>
      </p:sp>
    </p:spTree>
    <p:extLst>
      <p:ext uri="{BB962C8B-B14F-4D97-AF65-F5344CB8AC3E}">
        <p14:creationId xmlns:p14="http://schemas.microsoft.com/office/powerpoint/2010/main" val="45749422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5011949" cy="923330"/>
          </a:xfrm>
          <a:prstGeom prst="rect">
            <a:avLst/>
          </a:prstGeom>
          <a:noFill/>
        </p:spPr>
        <p:txBody>
          <a:bodyPr wrap="none" rtlCol="0">
            <a:spAutoFit/>
          </a:bodyPr>
          <a:lstStyle/>
          <a:p>
            <a:r>
              <a:rPr lang="en-US" sz="5400" dirty="0" smtClean="0">
                <a:solidFill>
                  <a:srgbClr val="00B0F0"/>
                </a:solidFill>
              </a:rPr>
              <a:t>Waterfront Lots</a:t>
            </a:r>
            <a:endParaRPr lang="en-US" sz="5400" dirty="0">
              <a:solidFill>
                <a:srgbClr val="00B0F0"/>
              </a:solidFill>
            </a:endParaRPr>
          </a:p>
        </p:txBody>
      </p:sp>
      <p:sp>
        <p:nvSpPr>
          <p:cNvPr id="3" name="TextBox 2"/>
          <p:cNvSpPr txBox="1"/>
          <p:nvPr/>
        </p:nvSpPr>
        <p:spPr>
          <a:xfrm>
            <a:off x="381000" y="1666129"/>
            <a:ext cx="8523487" cy="2031325"/>
          </a:xfrm>
          <a:prstGeom prst="rect">
            <a:avLst/>
          </a:prstGeom>
          <a:noFill/>
        </p:spPr>
        <p:txBody>
          <a:bodyPr wrap="none" rtlCol="0">
            <a:spAutoFit/>
          </a:bodyPr>
          <a:lstStyle/>
          <a:p>
            <a:r>
              <a:rPr lang="en-US" dirty="0" smtClean="0"/>
              <a:t>Waterfront construction, as well as the Village Waterfront Overlay District</a:t>
            </a:r>
          </a:p>
          <a:p>
            <a:r>
              <a:rPr lang="en-US" dirty="0" smtClean="0"/>
              <a:t>Must adhere to the following two chapters of the Code of the Village of Dexter:</a:t>
            </a:r>
          </a:p>
          <a:p>
            <a:r>
              <a:rPr lang="en-US" dirty="0" smtClean="0"/>
              <a:t>Chapter 314, The Waterfront Consistency Review </a:t>
            </a:r>
          </a:p>
          <a:p>
            <a:r>
              <a:rPr lang="en-US" dirty="0" smtClean="0"/>
              <a:t>Chapter 102, Flood Damage Prevention</a:t>
            </a:r>
          </a:p>
          <a:p>
            <a:endParaRPr lang="en-US" dirty="0"/>
          </a:p>
          <a:p>
            <a:r>
              <a:rPr lang="en-US" dirty="0" smtClean="0"/>
              <a:t>Residents with waterfront lots should check with the village zoning officer to</a:t>
            </a:r>
          </a:p>
          <a:p>
            <a:r>
              <a:rPr lang="en-US" dirty="0" smtClean="0"/>
              <a:t>Determine if there are any additional issues which must be considered.</a:t>
            </a:r>
            <a:endParaRPr lang="en-US" dirty="0"/>
          </a:p>
        </p:txBody>
      </p:sp>
      <p:sp>
        <p:nvSpPr>
          <p:cNvPr id="4" name="TextBox 3"/>
          <p:cNvSpPr txBox="1"/>
          <p:nvPr/>
        </p:nvSpPr>
        <p:spPr>
          <a:xfrm>
            <a:off x="380999" y="6216134"/>
            <a:ext cx="838691" cy="369332"/>
          </a:xfrm>
          <a:prstGeom prst="rect">
            <a:avLst/>
          </a:prstGeom>
          <a:noFill/>
        </p:spPr>
        <p:txBody>
          <a:bodyPr wrap="none" rtlCol="0">
            <a:spAutoFit/>
          </a:bodyPr>
          <a:lstStyle/>
          <a:p>
            <a:r>
              <a:rPr lang="en-US" dirty="0" smtClean="0"/>
              <a:t>325-25</a:t>
            </a:r>
            <a:endParaRPr lang="en-US" dirty="0"/>
          </a:p>
        </p:txBody>
      </p:sp>
      <p:pic>
        <p:nvPicPr>
          <p:cNvPr id="307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5797" y="6216134"/>
            <a:ext cx="933450"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descr="C:\Users\dad\AppData\Local\Microsoft\Windows\Temporary Internet Files\Content.IE5\R8X3OIDG\MC90000139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1686" y="3761873"/>
            <a:ext cx="2819400" cy="2823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28729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5266185" cy="830997"/>
          </a:xfrm>
          <a:prstGeom prst="rect">
            <a:avLst/>
          </a:prstGeom>
          <a:noFill/>
        </p:spPr>
        <p:txBody>
          <a:bodyPr wrap="none" rtlCol="0">
            <a:spAutoFit/>
          </a:bodyPr>
          <a:lstStyle/>
          <a:p>
            <a:r>
              <a:rPr lang="en-US" sz="4800" dirty="0" smtClean="0">
                <a:solidFill>
                  <a:srgbClr val="00B0F0"/>
                </a:solidFill>
              </a:rPr>
              <a:t>Nonconformities  </a:t>
            </a:r>
            <a:endParaRPr lang="en-US" sz="4800" dirty="0">
              <a:solidFill>
                <a:srgbClr val="00B0F0"/>
              </a:solidFill>
            </a:endParaRPr>
          </a:p>
        </p:txBody>
      </p:sp>
      <p:pic>
        <p:nvPicPr>
          <p:cNvPr id="4098"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6172200"/>
            <a:ext cx="933450"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57199" y="1295400"/>
            <a:ext cx="7934325" cy="923330"/>
          </a:xfrm>
          <a:prstGeom prst="rect">
            <a:avLst/>
          </a:prstGeom>
          <a:noFill/>
        </p:spPr>
        <p:txBody>
          <a:bodyPr wrap="square" rtlCol="0">
            <a:spAutoFit/>
          </a:bodyPr>
          <a:lstStyle/>
          <a:p>
            <a:r>
              <a:rPr lang="en-US" dirty="0" smtClean="0"/>
              <a:t>Many uses, lots of record or structures which legally existed at the time of the enactment of this law would be prohibited or unreasonably restricted by the enactment of this law. Those elements are “grandfathered-in”. </a:t>
            </a:r>
            <a:endParaRPr lang="en-US" dirty="0"/>
          </a:p>
        </p:txBody>
      </p:sp>
      <p:sp>
        <p:nvSpPr>
          <p:cNvPr id="4" name="TextBox 3"/>
          <p:cNvSpPr txBox="1"/>
          <p:nvPr/>
        </p:nvSpPr>
        <p:spPr>
          <a:xfrm>
            <a:off x="441433" y="2362200"/>
            <a:ext cx="8416817" cy="3693319"/>
          </a:xfrm>
          <a:prstGeom prst="rect">
            <a:avLst/>
          </a:prstGeom>
          <a:noFill/>
        </p:spPr>
        <p:txBody>
          <a:bodyPr wrap="square" rtlCol="0">
            <a:spAutoFit/>
          </a:bodyPr>
          <a:lstStyle/>
          <a:p>
            <a:r>
              <a:rPr lang="en-US" dirty="0" smtClean="0"/>
              <a:t>The </a:t>
            </a:r>
            <a:r>
              <a:rPr lang="en-US" sz="3200" dirty="0" smtClean="0">
                <a:solidFill>
                  <a:srgbClr val="FFFF00"/>
                </a:solidFill>
              </a:rPr>
              <a:t>Key Idea </a:t>
            </a:r>
            <a:r>
              <a:rPr lang="en-US" dirty="0" smtClean="0"/>
              <a:t>behind this chapter of the zoning law is this:  whether it is a </a:t>
            </a:r>
          </a:p>
          <a:p>
            <a:r>
              <a:rPr lang="en-US" dirty="0" smtClean="0"/>
              <a:t>nonconforming uses, lot or structure, any changes contemplated must not</a:t>
            </a:r>
          </a:p>
          <a:p>
            <a:r>
              <a:rPr lang="en-US" dirty="0" smtClean="0"/>
              <a:t>increase the nonconformity.  Once changed to be conforming a nonconforming</a:t>
            </a:r>
          </a:p>
          <a:p>
            <a:r>
              <a:rPr lang="en-US" dirty="0" smtClean="0"/>
              <a:t>situation may not revert back to being nonconforming.  It is only the nonconformity which is restricted.</a:t>
            </a:r>
          </a:p>
          <a:p>
            <a:endParaRPr lang="en-US" dirty="0"/>
          </a:p>
          <a:p>
            <a:r>
              <a:rPr lang="en-US" sz="4000" dirty="0" smtClean="0">
                <a:solidFill>
                  <a:srgbClr val="FFFF00"/>
                </a:solidFill>
              </a:rPr>
              <a:t>ONE YEAR  </a:t>
            </a:r>
          </a:p>
          <a:p>
            <a:endParaRPr lang="en-US" dirty="0"/>
          </a:p>
          <a:p>
            <a:endParaRPr lang="en-US" dirty="0" smtClean="0"/>
          </a:p>
          <a:p>
            <a:endParaRPr lang="en-US" dirty="0"/>
          </a:p>
          <a:p>
            <a:endParaRPr lang="en-US" dirty="0"/>
          </a:p>
        </p:txBody>
      </p:sp>
      <p:sp>
        <p:nvSpPr>
          <p:cNvPr id="5" name="TextBox 4"/>
          <p:cNvSpPr txBox="1"/>
          <p:nvPr/>
        </p:nvSpPr>
        <p:spPr>
          <a:xfrm>
            <a:off x="609600" y="5098252"/>
            <a:ext cx="8592289" cy="923330"/>
          </a:xfrm>
          <a:prstGeom prst="rect">
            <a:avLst/>
          </a:prstGeom>
          <a:noFill/>
        </p:spPr>
        <p:txBody>
          <a:bodyPr wrap="none" rtlCol="0">
            <a:spAutoFit/>
          </a:bodyPr>
          <a:lstStyle/>
          <a:p>
            <a:r>
              <a:rPr lang="en-US" dirty="0" smtClean="0"/>
              <a:t>A nonconforming use of land or of a structure which, for whatever reason, </a:t>
            </a:r>
          </a:p>
          <a:p>
            <a:r>
              <a:rPr lang="en-US" dirty="0" smtClean="0"/>
              <a:t>has been discontinued for a year, will not be allowed to revert back to its previous </a:t>
            </a:r>
          </a:p>
          <a:p>
            <a:r>
              <a:rPr lang="en-US" dirty="0" smtClean="0"/>
              <a:t>Nonconformity.</a:t>
            </a:r>
            <a:endParaRPr lang="en-US" dirty="0"/>
          </a:p>
        </p:txBody>
      </p:sp>
    </p:spTree>
    <p:extLst>
      <p:ext uri="{BB962C8B-B14F-4D97-AF65-F5344CB8AC3E}">
        <p14:creationId xmlns:p14="http://schemas.microsoft.com/office/powerpoint/2010/main" val="230393487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8025338" cy="584775"/>
          </a:xfrm>
          <a:prstGeom prst="rect">
            <a:avLst/>
          </a:prstGeom>
          <a:noFill/>
        </p:spPr>
        <p:txBody>
          <a:bodyPr wrap="none" rtlCol="0">
            <a:spAutoFit/>
          </a:bodyPr>
          <a:lstStyle/>
          <a:p>
            <a:r>
              <a:rPr lang="en-US" sz="3200" dirty="0" smtClean="0"/>
              <a:t>GENERAL QUESTIONS ABOUT ZONING</a:t>
            </a:r>
            <a:endParaRPr lang="en-US" sz="3200" dirty="0"/>
          </a:p>
        </p:txBody>
      </p:sp>
      <p:sp>
        <p:nvSpPr>
          <p:cNvPr id="4" name="Right Arrow 3"/>
          <p:cNvSpPr/>
          <p:nvPr/>
        </p:nvSpPr>
        <p:spPr>
          <a:xfrm>
            <a:off x="2819400" y="1511744"/>
            <a:ext cx="489204" cy="484632"/>
          </a:xfrm>
          <a:prstGeom prst="rightArrow">
            <a:avLst/>
          </a:prstGeom>
          <a:solidFill>
            <a:srgbClr val="00682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6069" y="3071458"/>
            <a:ext cx="512763"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7525" y="4681183"/>
            <a:ext cx="512763"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6069" y="4144608"/>
            <a:ext cx="512763"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2662" y="3608033"/>
            <a:ext cx="512763"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425" y="2593975"/>
            <a:ext cx="512763"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425" y="1996376"/>
            <a:ext cx="512763"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8724" y="1541282"/>
            <a:ext cx="7231339" cy="4801314"/>
          </a:xfrm>
          <a:prstGeom prst="rect">
            <a:avLst/>
          </a:prstGeom>
          <a:noFill/>
        </p:spPr>
        <p:txBody>
          <a:bodyPr wrap="none" rtlCol="0">
            <a:spAutoFit/>
          </a:bodyPr>
          <a:lstStyle/>
          <a:p>
            <a:r>
              <a:rPr lang="en-US" dirty="0" smtClean="0"/>
              <a:t>What is ‘zoning’ ?</a:t>
            </a:r>
          </a:p>
          <a:p>
            <a:endParaRPr lang="en-US" dirty="0"/>
          </a:p>
          <a:p>
            <a:r>
              <a:rPr lang="en-US" dirty="0" smtClean="0"/>
              <a:t>Why do we have a zoning law?</a:t>
            </a:r>
          </a:p>
          <a:p>
            <a:endParaRPr lang="en-US" dirty="0"/>
          </a:p>
          <a:p>
            <a:r>
              <a:rPr lang="en-US" dirty="0" smtClean="0"/>
              <a:t>Who writes the Zoning Law?</a:t>
            </a:r>
          </a:p>
          <a:p>
            <a:endParaRPr lang="en-US" dirty="0"/>
          </a:p>
          <a:p>
            <a:r>
              <a:rPr lang="en-US" dirty="0" smtClean="0"/>
              <a:t>What is the zoning law based upon?</a:t>
            </a:r>
          </a:p>
          <a:p>
            <a:endParaRPr lang="en-US" dirty="0"/>
          </a:p>
          <a:p>
            <a:r>
              <a:rPr lang="en-US" dirty="0" smtClean="0"/>
              <a:t>What is the Planning Board?</a:t>
            </a:r>
          </a:p>
          <a:p>
            <a:endParaRPr lang="en-US" dirty="0"/>
          </a:p>
          <a:p>
            <a:r>
              <a:rPr lang="en-US" dirty="0" smtClean="0"/>
              <a:t>What is the Zoning Board of Appeals?</a:t>
            </a:r>
          </a:p>
          <a:p>
            <a:endParaRPr lang="en-US" dirty="0"/>
          </a:p>
          <a:p>
            <a:r>
              <a:rPr lang="en-US" dirty="0" smtClean="0"/>
              <a:t>Why do I need to come to the Village Office to get a Building Permit?</a:t>
            </a:r>
          </a:p>
          <a:p>
            <a:endParaRPr lang="en-US" dirty="0"/>
          </a:p>
          <a:p>
            <a:r>
              <a:rPr lang="en-US" dirty="0" smtClean="0"/>
              <a:t>Why would I need a Special Use Permit, and how do I get one?</a:t>
            </a:r>
          </a:p>
          <a:p>
            <a:endParaRPr lang="en-US" dirty="0"/>
          </a:p>
          <a:p>
            <a:r>
              <a:rPr lang="en-US" dirty="0" smtClean="0"/>
              <a:t>What is a Code Enforcement Officer/Zoning Officer?</a:t>
            </a:r>
            <a:endParaRPr lang="en-US" dirty="0"/>
          </a:p>
        </p:txBody>
      </p:sp>
      <p:pic>
        <p:nvPicPr>
          <p:cNvPr id="615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1562" y="5806021"/>
            <a:ext cx="512763"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5217758"/>
            <a:ext cx="512763"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81176" y="889575"/>
            <a:ext cx="4245906" cy="369332"/>
          </a:xfrm>
          <a:prstGeom prst="rect">
            <a:avLst/>
          </a:prstGeom>
          <a:noFill/>
        </p:spPr>
        <p:txBody>
          <a:bodyPr wrap="none" rtlCol="0">
            <a:spAutoFit/>
          </a:bodyPr>
          <a:lstStyle/>
          <a:p>
            <a:r>
              <a:rPr lang="en-US" dirty="0" smtClean="0"/>
              <a:t>(Click on the arrow to go to the answer)</a:t>
            </a:r>
            <a:endParaRPr lang="en-US" dirty="0"/>
          </a:p>
        </p:txBody>
      </p:sp>
      <p:pic>
        <p:nvPicPr>
          <p:cNvPr id="615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5519" y="6074308"/>
            <a:ext cx="70643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993029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533400"/>
            <a:ext cx="8285730" cy="5786199"/>
          </a:xfrm>
          <a:prstGeom prst="rect">
            <a:avLst/>
          </a:prstGeom>
          <a:noFill/>
        </p:spPr>
        <p:txBody>
          <a:bodyPr wrap="none" rtlCol="0">
            <a:spAutoFit/>
          </a:bodyPr>
          <a:lstStyle/>
          <a:p>
            <a:r>
              <a:rPr lang="en-US" sz="2800" dirty="0" smtClean="0">
                <a:solidFill>
                  <a:srgbClr val="FFFF00"/>
                </a:solidFill>
              </a:rPr>
              <a:t>PERMITTED USES: COMMERCIAL DISTRICT  C1</a:t>
            </a:r>
            <a:endParaRPr lang="en-US" dirty="0"/>
          </a:p>
          <a:p>
            <a:r>
              <a:rPr lang="en-US" dirty="0" smtClean="0">
                <a:solidFill>
                  <a:srgbClr val="7030A0"/>
                </a:solidFill>
              </a:rPr>
              <a:t>USES PERMITTED UPON SPECIAL USE PERMIT APPROVAL</a:t>
            </a:r>
            <a:r>
              <a:rPr lang="en-US" dirty="0" smtClean="0"/>
              <a:t>:</a:t>
            </a:r>
          </a:p>
          <a:p>
            <a:endParaRPr lang="en-US" dirty="0"/>
          </a:p>
          <a:p>
            <a:r>
              <a:rPr lang="en-US" dirty="0" smtClean="0"/>
              <a:t>Large and small product retail use</a:t>
            </a:r>
          </a:p>
          <a:p>
            <a:r>
              <a:rPr lang="en-US" dirty="0" smtClean="0"/>
              <a:t>Offices</a:t>
            </a:r>
          </a:p>
          <a:p>
            <a:r>
              <a:rPr lang="en-US" dirty="0" smtClean="0"/>
              <a:t>Marina</a:t>
            </a:r>
          </a:p>
          <a:p>
            <a:r>
              <a:rPr lang="en-US" dirty="0" smtClean="0"/>
              <a:t>Restaurant</a:t>
            </a:r>
          </a:p>
          <a:p>
            <a:r>
              <a:rPr lang="en-US" dirty="0" smtClean="0"/>
              <a:t>Automobile service station</a:t>
            </a:r>
          </a:p>
          <a:p>
            <a:r>
              <a:rPr lang="en-US" dirty="0" smtClean="0"/>
              <a:t>Public and private parking garages and lots</a:t>
            </a:r>
          </a:p>
          <a:p>
            <a:r>
              <a:rPr lang="en-US" dirty="0" smtClean="0"/>
              <a:t>Hotels, motels</a:t>
            </a:r>
          </a:p>
          <a:p>
            <a:r>
              <a:rPr lang="en-US" dirty="0" smtClean="0"/>
              <a:t>Funeral home</a:t>
            </a:r>
          </a:p>
          <a:p>
            <a:r>
              <a:rPr lang="en-US" dirty="0" smtClean="0"/>
              <a:t>Rental operations</a:t>
            </a:r>
          </a:p>
          <a:p>
            <a:r>
              <a:rPr lang="en-US" dirty="0" smtClean="0"/>
              <a:t>club, shopping center, theatre</a:t>
            </a:r>
          </a:p>
          <a:p>
            <a:r>
              <a:rPr lang="en-US" dirty="0" smtClean="0"/>
              <a:t>Public and semi-public facilities</a:t>
            </a:r>
          </a:p>
          <a:p>
            <a:r>
              <a:rPr lang="en-US" dirty="0" smtClean="0"/>
              <a:t>Professional offices</a:t>
            </a:r>
          </a:p>
          <a:p>
            <a:r>
              <a:rPr lang="en-US" dirty="0" smtClean="0"/>
              <a:t>Personal services</a:t>
            </a:r>
          </a:p>
          <a:p>
            <a:r>
              <a:rPr lang="en-US" dirty="0" smtClean="0"/>
              <a:t>Accessory uses</a:t>
            </a:r>
          </a:p>
          <a:p>
            <a:r>
              <a:rPr lang="en-US" dirty="0" smtClean="0"/>
              <a:t>Fraternity and sorority</a:t>
            </a:r>
          </a:p>
          <a:p>
            <a:r>
              <a:rPr lang="en-US" dirty="0" smtClean="0"/>
              <a:t>Solar collectors, small wind turbines</a:t>
            </a:r>
          </a:p>
          <a:p>
            <a:r>
              <a:rPr lang="en-US" dirty="0" smtClean="0"/>
              <a:t>Similar commercial uses to the above listed uses</a:t>
            </a:r>
          </a:p>
        </p:txBody>
      </p:sp>
      <p:sp>
        <p:nvSpPr>
          <p:cNvPr id="4" name="Right Arrow 3"/>
          <p:cNvSpPr/>
          <p:nvPr/>
        </p:nvSpPr>
        <p:spPr>
          <a:xfrm>
            <a:off x="7924800" y="6003583"/>
            <a:ext cx="978408" cy="63203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456520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533400"/>
            <a:ext cx="8285730" cy="5786199"/>
          </a:xfrm>
          <a:prstGeom prst="rect">
            <a:avLst/>
          </a:prstGeom>
          <a:noFill/>
        </p:spPr>
        <p:txBody>
          <a:bodyPr wrap="none" rtlCol="0">
            <a:spAutoFit/>
          </a:bodyPr>
          <a:lstStyle/>
          <a:p>
            <a:r>
              <a:rPr lang="en-US" sz="2800" dirty="0" smtClean="0">
                <a:solidFill>
                  <a:srgbClr val="FFFF00"/>
                </a:solidFill>
              </a:rPr>
              <a:t>PERMITTED USES: COMMERCIAL DISTRICT  C1</a:t>
            </a:r>
            <a:endParaRPr lang="en-US" dirty="0">
              <a:solidFill>
                <a:prstClr val="white"/>
              </a:solidFill>
            </a:endParaRPr>
          </a:p>
          <a:p>
            <a:r>
              <a:rPr lang="en-US" dirty="0" smtClean="0">
                <a:solidFill>
                  <a:srgbClr val="7030A0"/>
                </a:solidFill>
              </a:rPr>
              <a:t>USES PERMITTED UPON SPECIAL USE PERMIT APPROVAL</a:t>
            </a:r>
            <a:r>
              <a:rPr lang="en-US" dirty="0" smtClean="0">
                <a:solidFill>
                  <a:prstClr val="white"/>
                </a:solidFill>
              </a:rPr>
              <a:t>:</a:t>
            </a:r>
          </a:p>
          <a:p>
            <a:endParaRPr lang="en-US" dirty="0">
              <a:solidFill>
                <a:prstClr val="white"/>
              </a:solidFill>
            </a:endParaRPr>
          </a:p>
          <a:p>
            <a:r>
              <a:rPr lang="en-US" dirty="0" smtClean="0">
                <a:solidFill>
                  <a:prstClr val="white"/>
                </a:solidFill>
              </a:rPr>
              <a:t>Large and small product retail use</a:t>
            </a:r>
          </a:p>
          <a:p>
            <a:r>
              <a:rPr lang="en-US" dirty="0" smtClean="0">
                <a:solidFill>
                  <a:prstClr val="white"/>
                </a:solidFill>
              </a:rPr>
              <a:t>Offices</a:t>
            </a:r>
          </a:p>
          <a:p>
            <a:r>
              <a:rPr lang="en-US" dirty="0" smtClean="0">
                <a:solidFill>
                  <a:prstClr val="white"/>
                </a:solidFill>
              </a:rPr>
              <a:t>Marina</a:t>
            </a:r>
          </a:p>
          <a:p>
            <a:r>
              <a:rPr lang="en-US" dirty="0" smtClean="0">
                <a:solidFill>
                  <a:prstClr val="white"/>
                </a:solidFill>
              </a:rPr>
              <a:t>Restaurant</a:t>
            </a:r>
          </a:p>
          <a:p>
            <a:r>
              <a:rPr lang="en-US" dirty="0" smtClean="0">
                <a:solidFill>
                  <a:prstClr val="white"/>
                </a:solidFill>
              </a:rPr>
              <a:t>Automobile service station</a:t>
            </a:r>
          </a:p>
          <a:p>
            <a:r>
              <a:rPr lang="en-US" dirty="0" smtClean="0">
                <a:solidFill>
                  <a:prstClr val="white"/>
                </a:solidFill>
              </a:rPr>
              <a:t>Public and private parking garages and lots</a:t>
            </a:r>
          </a:p>
          <a:p>
            <a:r>
              <a:rPr lang="en-US" dirty="0" smtClean="0">
                <a:solidFill>
                  <a:prstClr val="white"/>
                </a:solidFill>
              </a:rPr>
              <a:t>Hotels, motels</a:t>
            </a:r>
          </a:p>
          <a:p>
            <a:r>
              <a:rPr lang="en-US" dirty="0" smtClean="0">
                <a:solidFill>
                  <a:prstClr val="white"/>
                </a:solidFill>
              </a:rPr>
              <a:t>Funeral home</a:t>
            </a:r>
          </a:p>
          <a:p>
            <a:r>
              <a:rPr lang="en-US" dirty="0" smtClean="0">
                <a:solidFill>
                  <a:prstClr val="white"/>
                </a:solidFill>
              </a:rPr>
              <a:t>Rental operations</a:t>
            </a:r>
          </a:p>
          <a:p>
            <a:r>
              <a:rPr lang="en-US" dirty="0" smtClean="0">
                <a:solidFill>
                  <a:prstClr val="white"/>
                </a:solidFill>
              </a:rPr>
              <a:t>club, shopping center, theatre</a:t>
            </a:r>
          </a:p>
          <a:p>
            <a:r>
              <a:rPr lang="en-US" dirty="0" smtClean="0">
                <a:solidFill>
                  <a:prstClr val="white"/>
                </a:solidFill>
              </a:rPr>
              <a:t>Public and semi-public facilities</a:t>
            </a:r>
          </a:p>
          <a:p>
            <a:r>
              <a:rPr lang="en-US" dirty="0" smtClean="0">
                <a:solidFill>
                  <a:prstClr val="white"/>
                </a:solidFill>
              </a:rPr>
              <a:t>Professional offices</a:t>
            </a:r>
          </a:p>
          <a:p>
            <a:r>
              <a:rPr lang="en-US" dirty="0" smtClean="0">
                <a:solidFill>
                  <a:prstClr val="white"/>
                </a:solidFill>
              </a:rPr>
              <a:t>Personal services</a:t>
            </a:r>
          </a:p>
          <a:p>
            <a:r>
              <a:rPr lang="en-US" dirty="0" smtClean="0">
                <a:solidFill>
                  <a:prstClr val="white"/>
                </a:solidFill>
              </a:rPr>
              <a:t>Accessory uses</a:t>
            </a:r>
          </a:p>
          <a:p>
            <a:r>
              <a:rPr lang="en-US" dirty="0" smtClean="0">
                <a:solidFill>
                  <a:prstClr val="white"/>
                </a:solidFill>
              </a:rPr>
              <a:t>Fraternity and sorority</a:t>
            </a:r>
          </a:p>
          <a:p>
            <a:r>
              <a:rPr lang="en-US" dirty="0" smtClean="0">
                <a:solidFill>
                  <a:prstClr val="white"/>
                </a:solidFill>
              </a:rPr>
              <a:t>Solar collectors, small wind turbines</a:t>
            </a:r>
          </a:p>
          <a:p>
            <a:r>
              <a:rPr lang="en-US" dirty="0" smtClean="0">
                <a:solidFill>
                  <a:prstClr val="white"/>
                </a:solidFill>
              </a:rPr>
              <a:t>Similar commercial uses to the above listed uses</a:t>
            </a:r>
          </a:p>
        </p:txBody>
      </p:sp>
      <p:sp>
        <p:nvSpPr>
          <p:cNvPr id="2" name="Right Arrow 1">
            <a:hlinkClick r:id="rId2" action="ppaction://hlinksldjump"/>
          </p:cNvPr>
          <p:cNvSpPr/>
          <p:nvPr/>
        </p:nvSpPr>
        <p:spPr>
          <a:xfrm>
            <a:off x="7904730" y="6077283"/>
            <a:ext cx="685800"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7991376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762000"/>
            <a:ext cx="7843366" cy="5047536"/>
          </a:xfrm>
          <a:prstGeom prst="rect">
            <a:avLst/>
          </a:prstGeom>
          <a:noFill/>
        </p:spPr>
        <p:txBody>
          <a:bodyPr wrap="none" rtlCol="0">
            <a:spAutoFit/>
          </a:bodyPr>
          <a:lstStyle/>
          <a:p>
            <a:r>
              <a:rPr lang="en-US" sz="2800" dirty="0" smtClean="0">
                <a:solidFill>
                  <a:srgbClr val="FFFF00"/>
                </a:solidFill>
              </a:rPr>
              <a:t>PERMITTED USES: LIGHT INDUSTRIAL   L1</a:t>
            </a:r>
          </a:p>
          <a:p>
            <a:r>
              <a:rPr lang="en-US" sz="2400" dirty="0" smtClean="0">
                <a:solidFill>
                  <a:srgbClr val="7030A0"/>
                </a:solidFill>
              </a:rPr>
              <a:t>The following allowed uses require a special use permit:</a:t>
            </a:r>
          </a:p>
          <a:p>
            <a:endParaRPr lang="en-US" dirty="0" smtClean="0"/>
          </a:p>
          <a:p>
            <a:r>
              <a:rPr lang="en-US" dirty="0" smtClean="0"/>
              <a:t>Manufacturing plants, light industrial operations</a:t>
            </a:r>
          </a:p>
          <a:p>
            <a:r>
              <a:rPr lang="en-US" dirty="0" smtClean="0"/>
              <a:t>Public utility facility, telecommunications facility, medical center</a:t>
            </a:r>
          </a:p>
          <a:p>
            <a:r>
              <a:rPr lang="en-US" dirty="0" smtClean="0"/>
              <a:t>Wholesale establishments and warehouses, mobile home park</a:t>
            </a:r>
            <a:endParaRPr lang="en-US" dirty="0"/>
          </a:p>
          <a:p>
            <a:r>
              <a:rPr lang="en-US" dirty="0" smtClean="0"/>
              <a:t>Body shop, recreational facilities, adult uses, </a:t>
            </a:r>
          </a:p>
          <a:p>
            <a:r>
              <a:rPr lang="en-US" dirty="0" smtClean="0"/>
              <a:t>Offices,</a:t>
            </a:r>
            <a:r>
              <a:rPr lang="en-US" dirty="0"/>
              <a:t> </a:t>
            </a:r>
            <a:r>
              <a:rPr lang="en-US" dirty="0" smtClean="0"/>
              <a:t>Marina, Restaurant,</a:t>
            </a:r>
            <a:r>
              <a:rPr lang="en-US" dirty="0"/>
              <a:t> </a:t>
            </a:r>
            <a:r>
              <a:rPr lang="en-US" dirty="0" smtClean="0"/>
              <a:t>Automobile service station</a:t>
            </a:r>
          </a:p>
          <a:p>
            <a:r>
              <a:rPr lang="en-US" dirty="0" smtClean="0"/>
              <a:t>Public and private parking garages and lots</a:t>
            </a:r>
          </a:p>
          <a:p>
            <a:r>
              <a:rPr lang="en-US" dirty="0" smtClean="0"/>
              <a:t>Hotels, motels,</a:t>
            </a:r>
            <a:r>
              <a:rPr lang="en-US" dirty="0"/>
              <a:t> </a:t>
            </a:r>
            <a:r>
              <a:rPr lang="en-US" dirty="0" smtClean="0"/>
              <a:t>Funeral home, Rental operations</a:t>
            </a:r>
          </a:p>
          <a:p>
            <a:r>
              <a:rPr lang="en-US" dirty="0" smtClean="0"/>
              <a:t>club, shopping center, theatre, 50-persons max restaurant, agriculture</a:t>
            </a:r>
          </a:p>
          <a:p>
            <a:r>
              <a:rPr lang="en-US" dirty="0" smtClean="0"/>
              <a:t>Public and semi-public facilities</a:t>
            </a:r>
          </a:p>
          <a:p>
            <a:r>
              <a:rPr lang="en-US" dirty="0" smtClean="0"/>
              <a:t>Professional offices, Personal services</a:t>
            </a:r>
          </a:p>
          <a:p>
            <a:r>
              <a:rPr lang="en-US" dirty="0" smtClean="0"/>
              <a:t>Accessory uses</a:t>
            </a:r>
          </a:p>
          <a:p>
            <a:r>
              <a:rPr lang="en-US" dirty="0" smtClean="0"/>
              <a:t>Fraternity and sorority</a:t>
            </a:r>
          </a:p>
          <a:p>
            <a:r>
              <a:rPr lang="en-US" dirty="0" smtClean="0"/>
              <a:t>Solar collectors, small wind turbines</a:t>
            </a:r>
          </a:p>
          <a:p>
            <a:r>
              <a:rPr lang="en-US" dirty="0" smtClean="0"/>
              <a:t>Similar commercial uses to the above listed uses</a:t>
            </a:r>
          </a:p>
        </p:txBody>
      </p:sp>
      <p:pic>
        <p:nvPicPr>
          <p:cNvPr id="1331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4947" y="5943600"/>
            <a:ext cx="70643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021430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pattFill prst="sphere">
          <a:fgClr>
            <a:schemeClr val="tx2">
              <a:lumMod val="25000"/>
            </a:schemeClr>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1295400" y="304800"/>
            <a:ext cx="5322291" cy="923330"/>
          </a:xfrm>
          <a:prstGeom prst="rect">
            <a:avLst/>
          </a:prstGeom>
          <a:noFill/>
        </p:spPr>
        <p:txBody>
          <a:bodyPr wrap="none" rtlCol="0">
            <a:spAutoFit/>
          </a:bodyPr>
          <a:lstStyle/>
          <a:p>
            <a:r>
              <a:rPr lang="en-US" sz="5400" dirty="0" smtClean="0"/>
              <a:t>Zoning Districts:</a:t>
            </a:r>
            <a:endParaRPr lang="en-US" sz="5400" dirty="0"/>
          </a:p>
        </p:txBody>
      </p:sp>
      <p:sp>
        <p:nvSpPr>
          <p:cNvPr id="5" name="Bevel 4">
            <a:hlinkClick r:id="" action="ppaction://hlinkshowjump?jump=nextslide"/>
          </p:cNvPr>
          <p:cNvSpPr/>
          <p:nvPr/>
        </p:nvSpPr>
        <p:spPr>
          <a:xfrm>
            <a:off x="1295400" y="1524000"/>
            <a:ext cx="2971800" cy="685800"/>
          </a:xfrm>
          <a:prstGeom prst="beve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RESIDENTIAL</a:t>
            </a:r>
            <a:endParaRPr lang="en-US" sz="2400" dirty="0">
              <a:solidFill>
                <a:schemeClr val="bg1"/>
              </a:solidFill>
            </a:endParaRPr>
          </a:p>
        </p:txBody>
      </p:sp>
      <p:sp>
        <p:nvSpPr>
          <p:cNvPr id="8" name="Bevel 7">
            <a:hlinkClick r:id="rId2" action="ppaction://hlinksldjump"/>
          </p:cNvPr>
          <p:cNvSpPr/>
          <p:nvPr/>
        </p:nvSpPr>
        <p:spPr>
          <a:xfrm>
            <a:off x="1295400" y="2682240"/>
            <a:ext cx="2971800" cy="685800"/>
          </a:xfrm>
          <a:prstGeom prst="beve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COMMERCIAL</a:t>
            </a:r>
            <a:endParaRPr lang="en-US" sz="2400" dirty="0">
              <a:solidFill>
                <a:schemeClr val="bg1"/>
              </a:solidFill>
            </a:endParaRPr>
          </a:p>
        </p:txBody>
      </p:sp>
      <p:sp>
        <p:nvSpPr>
          <p:cNvPr id="9" name="Bevel 8">
            <a:hlinkClick r:id="rId3" action="ppaction://hlinksldjump"/>
          </p:cNvPr>
          <p:cNvSpPr/>
          <p:nvPr/>
        </p:nvSpPr>
        <p:spPr>
          <a:xfrm>
            <a:off x="1295400" y="3810000"/>
            <a:ext cx="2971800" cy="685800"/>
          </a:xfrm>
          <a:prstGeom prst="beve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LIGHT INDUSTRIAL</a:t>
            </a:r>
            <a:endParaRPr lang="en-US" sz="2000" dirty="0">
              <a:solidFill>
                <a:schemeClr val="bg1"/>
              </a:solidFill>
            </a:endParaRPr>
          </a:p>
        </p:txBody>
      </p:sp>
      <p:sp>
        <p:nvSpPr>
          <p:cNvPr id="3" name="Bevel 2">
            <a:hlinkClick r:id="" action="ppaction://hlinkshowjump?jump=previousslide"/>
          </p:cNvPr>
          <p:cNvSpPr/>
          <p:nvPr/>
        </p:nvSpPr>
        <p:spPr>
          <a:xfrm>
            <a:off x="7696200" y="6248400"/>
            <a:ext cx="1066800" cy="4572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4" action="ppaction://hlinksldjump"/>
              </a:rPr>
              <a:t>menu</a:t>
            </a:r>
            <a:endParaRPr lang="en-US" dirty="0"/>
          </a:p>
        </p:txBody>
      </p:sp>
      <p:sp>
        <p:nvSpPr>
          <p:cNvPr id="4" name="Bevel 3">
            <a:hlinkClick r:id="rId5" action="ppaction://hlinksldjump"/>
          </p:cNvPr>
          <p:cNvSpPr/>
          <p:nvPr/>
        </p:nvSpPr>
        <p:spPr>
          <a:xfrm>
            <a:off x="1295400" y="4960620"/>
            <a:ext cx="2971801" cy="685800"/>
          </a:xfrm>
          <a:prstGeom prst="beve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52509"/>
                </a:solidFill>
              </a:rPr>
              <a:t>Zoning Map</a:t>
            </a:r>
            <a:endParaRPr lang="en-US" sz="2400" dirty="0">
              <a:solidFill>
                <a:srgbClr val="052509"/>
              </a:solidFill>
            </a:endParaRPr>
          </a:p>
        </p:txBody>
      </p:sp>
      <p:sp>
        <p:nvSpPr>
          <p:cNvPr id="11" name="TextBox 10"/>
          <p:cNvSpPr txBox="1"/>
          <p:nvPr/>
        </p:nvSpPr>
        <p:spPr>
          <a:xfrm>
            <a:off x="685800" y="6248400"/>
            <a:ext cx="3906519" cy="369332"/>
          </a:xfrm>
          <a:prstGeom prst="rect">
            <a:avLst/>
          </a:prstGeom>
          <a:noFill/>
        </p:spPr>
        <p:txBody>
          <a:bodyPr wrap="none" rtlCol="0">
            <a:spAutoFit/>
          </a:bodyPr>
          <a:lstStyle/>
          <a:p>
            <a:r>
              <a:rPr lang="en-US" dirty="0" smtClean="0"/>
              <a:t>Reference: Article III; 325-7 to 325-15</a:t>
            </a:r>
            <a:endParaRPr lang="en-US" dirty="0"/>
          </a:p>
        </p:txBody>
      </p:sp>
      <p:sp>
        <p:nvSpPr>
          <p:cNvPr id="12" name="TextBox 11"/>
          <p:cNvSpPr txBox="1"/>
          <p:nvPr/>
        </p:nvSpPr>
        <p:spPr>
          <a:xfrm>
            <a:off x="4495800" y="1405235"/>
            <a:ext cx="4557658" cy="923330"/>
          </a:xfrm>
          <a:prstGeom prst="rect">
            <a:avLst/>
          </a:prstGeom>
          <a:noFill/>
        </p:spPr>
        <p:txBody>
          <a:bodyPr wrap="none" rtlCol="0">
            <a:spAutoFit/>
          </a:bodyPr>
          <a:lstStyle/>
          <a:p>
            <a:r>
              <a:rPr lang="en-US" dirty="0" smtClean="0"/>
              <a:t>There are three types of residential zoning:</a:t>
            </a:r>
          </a:p>
          <a:p>
            <a:r>
              <a:rPr lang="en-US" dirty="0" smtClean="0"/>
              <a:t>R1: single-family; R2:  one to two-family</a:t>
            </a:r>
          </a:p>
          <a:p>
            <a:r>
              <a:rPr lang="en-US" dirty="0" smtClean="0"/>
              <a:t>R3: Multifamily Residential</a:t>
            </a:r>
            <a:endParaRPr lang="en-US" dirty="0"/>
          </a:p>
        </p:txBody>
      </p:sp>
      <p:sp>
        <p:nvSpPr>
          <p:cNvPr id="13" name="TextBox 12"/>
          <p:cNvSpPr txBox="1"/>
          <p:nvPr/>
        </p:nvSpPr>
        <p:spPr>
          <a:xfrm>
            <a:off x="4561839" y="2895600"/>
            <a:ext cx="2957861" cy="369332"/>
          </a:xfrm>
          <a:prstGeom prst="rect">
            <a:avLst/>
          </a:prstGeom>
          <a:noFill/>
        </p:spPr>
        <p:txBody>
          <a:bodyPr wrap="none" rtlCol="0">
            <a:spAutoFit/>
          </a:bodyPr>
          <a:lstStyle/>
          <a:p>
            <a:r>
              <a:rPr lang="en-US" dirty="0" smtClean="0"/>
              <a:t>C1 is the Commercial Zone</a:t>
            </a:r>
            <a:endParaRPr lang="en-US" dirty="0"/>
          </a:p>
        </p:txBody>
      </p:sp>
      <p:sp>
        <p:nvSpPr>
          <p:cNvPr id="14" name="TextBox 13"/>
          <p:cNvSpPr txBox="1"/>
          <p:nvPr/>
        </p:nvSpPr>
        <p:spPr>
          <a:xfrm>
            <a:off x="4592319" y="3962400"/>
            <a:ext cx="3345788" cy="646331"/>
          </a:xfrm>
          <a:prstGeom prst="rect">
            <a:avLst/>
          </a:prstGeom>
          <a:noFill/>
        </p:spPr>
        <p:txBody>
          <a:bodyPr wrap="none" rtlCol="0">
            <a:spAutoFit/>
          </a:bodyPr>
          <a:lstStyle/>
          <a:p>
            <a:r>
              <a:rPr lang="en-US" dirty="0" smtClean="0"/>
              <a:t>L1 is the Light Industrial Zone</a:t>
            </a:r>
          </a:p>
          <a:p>
            <a:endParaRPr lang="en-US" dirty="0"/>
          </a:p>
        </p:txBody>
      </p:sp>
      <p:sp>
        <p:nvSpPr>
          <p:cNvPr id="15" name="TextBox 14"/>
          <p:cNvSpPr txBox="1"/>
          <p:nvPr/>
        </p:nvSpPr>
        <p:spPr>
          <a:xfrm>
            <a:off x="4592319" y="5105400"/>
            <a:ext cx="3683188" cy="369332"/>
          </a:xfrm>
          <a:prstGeom prst="rect">
            <a:avLst/>
          </a:prstGeom>
          <a:noFill/>
        </p:spPr>
        <p:txBody>
          <a:bodyPr wrap="none" rtlCol="0">
            <a:spAutoFit/>
          </a:bodyPr>
          <a:lstStyle/>
          <a:p>
            <a:r>
              <a:rPr lang="en-US" dirty="0"/>
              <a:t>T</a:t>
            </a:r>
            <a:r>
              <a:rPr lang="en-US" dirty="0" smtClean="0"/>
              <a:t>he Village of Dexter Zoning Map</a:t>
            </a:r>
            <a:endParaRPr lang="en-US" dirty="0"/>
          </a:p>
        </p:txBody>
      </p:sp>
    </p:spTree>
    <p:extLst>
      <p:ext uri="{BB962C8B-B14F-4D97-AF65-F5344CB8AC3E}">
        <p14:creationId xmlns:p14="http://schemas.microsoft.com/office/powerpoint/2010/main" val="297225459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838200"/>
            <a:ext cx="7668318" cy="4893647"/>
          </a:xfrm>
          <a:prstGeom prst="rect">
            <a:avLst/>
          </a:prstGeom>
          <a:noFill/>
        </p:spPr>
        <p:txBody>
          <a:bodyPr wrap="none" rtlCol="0">
            <a:spAutoFit/>
          </a:bodyPr>
          <a:lstStyle/>
          <a:p>
            <a:r>
              <a:rPr lang="en-US" sz="2400" dirty="0" smtClean="0">
                <a:solidFill>
                  <a:srgbClr val="FFFF00"/>
                </a:solidFill>
              </a:rPr>
              <a:t>PERMITTED USES: Multifamily Residential R3</a:t>
            </a:r>
            <a:endParaRPr lang="en-US" sz="2400" dirty="0"/>
          </a:p>
          <a:p>
            <a:r>
              <a:rPr lang="en-US" dirty="0" smtClean="0">
                <a:solidFill>
                  <a:srgbClr val="7030A0"/>
                </a:solidFill>
              </a:rPr>
              <a:t>USES PERMITTED UPON SPECIAL USE PERMIT APPROVAL</a:t>
            </a:r>
            <a:r>
              <a:rPr lang="en-US" dirty="0" smtClean="0"/>
              <a:t>:</a:t>
            </a:r>
          </a:p>
          <a:p>
            <a:endParaRPr lang="en-US" dirty="0"/>
          </a:p>
          <a:p>
            <a:r>
              <a:rPr lang="en-US" dirty="0" smtClean="0"/>
              <a:t>PERMITTED USES:</a:t>
            </a:r>
          </a:p>
          <a:p>
            <a:endParaRPr lang="en-US" dirty="0"/>
          </a:p>
          <a:p>
            <a:r>
              <a:rPr lang="en-US" dirty="0" smtClean="0"/>
              <a:t>Single-family dwellings, modular and single-/double-wide mobile homes</a:t>
            </a:r>
          </a:p>
          <a:p>
            <a:r>
              <a:rPr lang="en-US" dirty="0" smtClean="0"/>
              <a:t>Two-family dwelling</a:t>
            </a:r>
          </a:p>
          <a:p>
            <a:r>
              <a:rPr lang="en-US" dirty="0" smtClean="0"/>
              <a:t>Residential conversions: maximum of two dwellings</a:t>
            </a:r>
          </a:p>
          <a:p>
            <a:endParaRPr lang="en-US" dirty="0"/>
          </a:p>
          <a:p>
            <a:r>
              <a:rPr lang="en-US" dirty="0" smtClean="0"/>
              <a:t>PERMITTED USES UPON SPECIAL PERMIT APPROVAL:</a:t>
            </a:r>
          </a:p>
          <a:p>
            <a:endParaRPr lang="en-US" dirty="0"/>
          </a:p>
          <a:p>
            <a:r>
              <a:rPr lang="en-US" dirty="0" smtClean="0"/>
              <a:t>Multifamily dwelling, apartments, condominium</a:t>
            </a:r>
          </a:p>
          <a:p>
            <a:r>
              <a:rPr lang="en-US" dirty="0" smtClean="0"/>
              <a:t>Public and semi-public facilities, funeral homes</a:t>
            </a:r>
          </a:p>
          <a:p>
            <a:r>
              <a:rPr lang="en-US" dirty="0" smtClean="0"/>
              <a:t>Home occupations, bed-and-breakfasts, tourist homes</a:t>
            </a:r>
          </a:p>
          <a:p>
            <a:r>
              <a:rPr lang="en-US" dirty="0" smtClean="0"/>
              <a:t>Essential services</a:t>
            </a:r>
          </a:p>
          <a:p>
            <a:r>
              <a:rPr lang="en-US" dirty="0" smtClean="0"/>
              <a:t>Solar collectors, small wind turbines</a:t>
            </a:r>
          </a:p>
          <a:p>
            <a:r>
              <a:rPr lang="en-US" dirty="0" smtClean="0"/>
              <a:t>Accessory use/structure to the above listed uses</a:t>
            </a:r>
          </a:p>
        </p:txBody>
      </p:sp>
      <p:pic>
        <p:nvPicPr>
          <p:cNvPr id="14338"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3118" y="6019800"/>
            <a:ext cx="70643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470309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838200"/>
            <a:ext cx="7991868" cy="4616648"/>
          </a:xfrm>
          <a:prstGeom prst="rect">
            <a:avLst/>
          </a:prstGeom>
          <a:noFill/>
        </p:spPr>
        <p:txBody>
          <a:bodyPr wrap="none" rtlCol="0">
            <a:spAutoFit/>
          </a:bodyPr>
          <a:lstStyle/>
          <a:p>
            <a:r>
              <a:rPr lang="en-US" sz="2400" dirty="0" smtClean="0">
                <a:solidFill>
                  <a:srgbClr val="FFFF00"/>
                </a:solidFill>
              </a:rPr>
              <a:t>PERMITTED USES: Single/Two Family Residential R2/R4</a:t>
            </a:r>
            <a:endParaRPr lang="en-US" sz="2400" dirty="0"/>
          </a:p>
          <a:p>
            <a:r>
              <a:rPr lang="en-US" dirty="0" smtClean="0">
                <a:solidFill>
                  <a:srgbClr val="7030A0"/>
                </a:solidFill>
              </a:rPr>
              <a:t>USES PERMITTED UPON SPECIAL USE PERMIT APPROVAL</a:t>
            </a:r>
            <a:r>
              <a:rPr lang="en-US" dirty="0" smtClean="0"/>
              <a:t>:</a:t>
            </a:r>
          </a:p>
          <a:p>
            <a:endParaRPr lang="en-US" dirty="0"/>
          </a:p>
          <a:p>
            <a:r>
              <a:rPr lang="en-US" dirty="0" smtClean="0"/>
              <a:t>PERMITTED USES:</a:t>
            </a:r>
          </a:p>
          <a:p>
            <a:endParaRPr lang="en-US" dirty="0"/>
          </a:p>
          <a:p>
            <a:r>
              <a:rPr lang="en-US" dirty="0" smtClean="0"/>
              <a:t>Single-family dwelling</a:t>
            </a:r>
          </a:p>
          <a:p>
            <a:r>
              <a:rPr lang="en-US" dirty="0" smtClean="0"/>
              <a:t>Two-family dwelling</a:t>
            </a:r>
          </a:p>
          <a:p>
            <a:endParaRPr lang="en-US" dirty="0"/>
          </a:p>
          <a:p>
            <a:r>
              <a:rPr lang="en-US" dirty="0" smtClean="0"/>
              <a:t>PERMITTED USES UPON SPECIAL PERMIT APPROVAL:</a:t>
            </a:r>
          </a:p>
          <a:p>
            <a:endParaRPr lang="en-US" dirty="0"/>
          </a:p>
          <a:p>
            <a:r>
              <a:rPr lang="en-US" dirty="0" smtClean="0"/>
              <a:t>Townhouses</a:t>
            </a:r>
          </a:p>
          <a:p>
            <a:r>
              <a:rPr lang="en-US" dirty="0" smtClean="0"/>
              <a:t>Public and semi-public facilities</a:t>
            </a:r>
          </a:p>
          <a:p>
            <a:r>
              <a:rPr lang="en-US" dirty="0" smtClean="0"/>
              <a:t>Home occupations</a:t>
            </a:r>
          </a:p>
          <a:p>
            <a:r>
              <a:rPr lang="en-US" dirty="0" smtClean="0"/>
              <a:t>Essential services</a:t>
            </a:r>
          </a:p>
          <a:p>
            <a:r>
              <a:rPr lang="en-US" dirty="0" smtClean="0"/>
              <a:t>Solar collectors, small wind turbines</a:t>
            </a:r>
          </a:p>
          <a:p>
            <a:r>
              <a:rPr lang="en-US" dirty="0" smtClean="0"/>
              <a:t>Accessory uses to the above listed uses</a:t>
            </a:r>
          </a:p>
        </p:txBody>
      </p:sp>
      <p:pic>
        <p:nvPicPr>
          <p:cNvPr id="1536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3449" y="5943600"/>
            <a:ext cx="70643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930761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838200"/>
            <a:ext cx="6845144" cy="4616648"/>
          </a:xfrm>
          <a:prstGeom prst="rect">
            <a:avLst/>
          </a:prstGeom>
          <a:noFill/>
        </p:spPr>
        <p:txBody>
          <a:bodyPr wrap="none" rtlCol="0">
            <a:spAutoFit/>
          </a:bodyPr>
          <a:lstStyle/>
          <a:p>
            <a:r>
              <a:rPr lang="en-US" sz="2400" dirty="0" smtClean="0">
                <a:solidFill>
                  <a:srgbClr val="FFFF00"/>
                </a:solidFill>
              </a:rPr>
              <a:t>PERMITTED USES: Single Family Residential R1</a:t>
            </a:r>
            <a:endParaRPr lang="en-US" sz="2400" dirty="0"/>
          </a:p>
          <a:p>
            <a:r>
              <a:rPr lang="en-US" dirty="0" smtClean="0">
                <a:solidFill>
                  <a:srgbClr val="7030A0"/>
                </a:solidFill>
              </a:rPr>
              <a:t>USES PERMITTED UPON SPECIAL USE PERMIT APPROVAL</a:t>
            </a:r>
            <a:r>
              <a:rPr lang="en-US" dirty="0" smtClean="0"/>
              <a:t>:</a:t>
            </a:r>
          </a:p>
          <a:p>
            <a:endParaRPr lang="en-US" dirty="0"/>
          </a:p>
          <a:p>
            <a:r>
              <a:rPr lang="en-US" dirty="0" smtClean="0"/>
              <a:t>PERMITTED USES:</a:t>
            </a:r>
          </a:p>
          <a:p>
            <a:endParaRPr lang="en-US" dirty="0"/>
          </a:p>
          <a:p>
            <a:r>
              <a:rPr lang="en-US" dirty="0" smtClean="0"/>
              <a:t>Single-family dwelling</a:t>
            </a:r>
          </a:p>
          <a:p>
            <a:endParaRPr lang="en-US" dirty="0" smtClean="0"/>
          </a:p>
          <a:p>
            <a:endParaRPr lang="en-US" dirty="0"/>
          </a:p>
          <a:p>
            <a:r>
              <a:rPr lang="en-US" dirty="0" smtClean="0"/>
              <a:t>PERMITTED USES UPON SPECIAL PERMIT APPROVAL:</a:t>
            </a:r>
          </a:p>
          <a:p>
            <a:endParaRPr lang="en-US" dirty="0"/>
          </a:p>
          <a:p>
            <a:endParaRPr lang="en-US" dirty="0" smtClean="0"/>
          </a:p>
          <a:p>
            <a:r>
              <a:rPr lang="en-US" dirty="0" smtClean="0"/>
              <a:t>Public and semi-public facilities</a:t>
            </a:r>
          </a:p>
          <a:p>
            <a:r>
              <a:rPr lang="en-US" dirty="0" smtClean="0"/>
              <a:t>Home occupations</a:t>
            </a:r>
          </a:p>
          <a:p>
            <a:r>
              <a:rPr lang="en-US" dirty="0" smtClean="0"/>
              <a:t>Essential services</a:t>
            </a:r>
          </a:p>
          <a:p>
            <a:r>
              <a:rPr lang="en-US" dirty="0" smtClean="0"/>
              <a:t>Solar collectors, small wind turbines</a:t>
            </a:r>
          </a:p>
          <a:p>
            <a:r>
              <a:rPr lang="en-US" dirty="0" smtClean="0"/>
              <a:t>Accessory uses to the above listed uses</a:t>
            </a:r>
          </a:p>
        </p:txBody>
      </p:sp>
      <p:pic>
        <p:nvPicPr>
          <p:cNvPr id="16386"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5943600"/>
            <a:ext cx="70643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415155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0560" y="1066800"/>
            <a:ext cx="8388578" cy="5355312"/>
          </a:xfrm>
          <a:prstGeom prst="rect">
            <a:avLst/>
          </a:prstGeom>
          <a:noFill/>
        </p:spPr>
        <p:txBody>
          <a:bodyPr wrap="none" rtlCol="0">
            <a:spAutoFit/>
          </a:bodyPr>
          <a:lstStyle/>
          <a:p>
            <a:r>
              <a:rPr lang="en-US" dirty="0" smtClean="0"/>
              <a:t>What is Zoning?</a:t>
            </a:r>
          </a:p>
          <a:p>
            <a:endParaRPr lang="en-US" dirty="0"/>
          </a:p>
          <a:p>
            <a:r>
              <a:rPr lang="en-US" dirty="0" smtClean="0"/>
              <a:t>The word ‘zoning’ refers to the various zones depicted on the Zoning Map</a:t>
            </a:r>
          </a:p>
          <a:p>
            <a:r>
              <a:rPr lang="en-US" dirty="0" smtClean="0"/>
              <a:t>Of the Village of Dexter.  The Board of Trustees of the Village of Dexter in </a:t>
            </a:r>
          </a:p>
          <a:p>
            <a:r>
              <a:rPr lang="en-US" dirty="0" smtClean="0"/>
              <a:t>years past approved as a part of the local law, a zoning map depicting the </a:t>
            </a:r>
          </a:p>
          <a:p>
            <a:r>
              <a:rPr lang="en-US" dirty="0"/>
              <a:t>v</a:t>
            </a:r>
            <a:r>
              <a:rPr lang="en-US" dirty="0" smtClean="0"/>
              <a:t>arious desired land uses.  There are four kinds of residential zones (R1-4)</a:t>
            </a:r>
          </a:p>
          <a:p>
            <a:r>
              <a:rPr lang="en-US" dirty="0" smtClean="0"/>
              <a:t>One  zone is for light industrial use (L1) and another zone is for commercial</a:t>
            </a:r>
          </a:p>
          <a:p>
            <a:r>
              <a:rPr lang="en-US" dirty="0" smtClean="0"/>
              <a:t>Use (C1).  </a:t>
            </a:r>
          </a:p>
          <a:p>
            <a:endParaRPr lang="en-US" dirty="0"/>
          </a:p>
          <a:p>
            <a:r>
              <a:rPr lang="en-US" dirty="0" smtClean="0"/>
              <a:t>Why do we have zoning?</a:t>
            </a:r>
          </a:p>
          <a:p>
            <a:endParaRPr lang="en-US" dirty="0"/>
          </a:p>
          <a:p>
            <a:r>
              <a:rPr lang="en-US" dirty="0" smtClean="0"/>
              <a:t>To protect the character and the values of residential, commercial , industrial</a:t>
            </a:r>
          </a:p>
          <a:p>
            <a:r>
              <a:rPr lang="en-US" dirty="0"/>
              <a:t>a</a:t>
            </a:r>
            <a:r>
              <a:rPr lang="en-US" dirty="0" smtClean="0"/>
              <a:t>nd public uses; to ensure their orderly and beneficial development.</a:t>
            </a:r>
          </a:p>
          <a:p>
            <a:r>
              <a:rPr lang="en-US" dirty="0" smtClean="0"/>
              <a:t>To provide enough light, air and space and to prevent overcrowding of the land.</a:t>
            </a:r>
          </a:p>
          <a:p>
            <a:r>
              <a:rPr lang="en-US" dirty="0" smtClean="0"/>
              <a:t>To regulate the location of buildings and the intensity of land use</a:t>
            </a:r>
          </a:p>
          <a:p>
            <a:r>
              <a:rPr lang="en-US" dirty="0" smtClean="0"/>
              <a:t>To facilitate the providing of public services</a:t>
            </a:r>
          </a:p>
          <a:p>
            <a:r>
              <a:rPr lang="en-US" dirty="0" smtClean="0"/>
              <a:t>To guide the development of the village according to Dexter’s</a:t>
            </a:r>
          </a:p>
          <a:p>
            <a:r>
              <a:rPr lang="en-US" dirty="0" smtClean="0"/>
              <a:t>Comprehensive Plan.  Under the current law, the Planning Board is charged</a:t>
            </a:r>
          </a:p>
          <a:p>
            <a:r>
              <a:rPr lang="en-US" dirty="0"/>
              <a:t>w</a:t>
            </a:r>
            <a:r>
              <a:rPr lang="en-US" dirty="0" smtClean="0"/>
              <a:t>ith developing the Comprehensive Plan. </a:t>
            </a:r>
            <a:endParaRPr lang="en-US" dirty="0"/>
          </a:p>
        </p:txBody>
      </p:sp>
      <p:sp>
        <p:nvSpPr>
          <p:cNvPr id="3" name="TextBox 2"/>
          <p:cNvSpPr txBox="1"/>
          <p:nvPr/>
        </p:nvSpPr>
        <p:spPr>
          <a:xfrm>
            <a:off x="-346460" y="89416"/>
            <a:ext cx="10252459" cy="1015663"/>
          </a:xfrm>
          <a:prstGeom prst="rect">
            <a:avLst/>
          </a:prstGeom>
          <a:noFill/>
        </p:spPr>
        <p:txBody>
          <a:bodyPr wrap="square" rtlCol="0">
            <a:spAutoFit/>
          </a:bodyPr>
          <a:lstStyle/>
          <a:p>
            <a:r>
              <a:rPr lang="en-US" sz="6000" dirty="0" smtClean="0">
                <a:solidFill>
                  <a:srgbClr val="FFFF00"/>
                </a:solidFill>
              </a:rPr>
              <a:t>--------------------------------------</a:t>
            </a:r>
            <a:endParaRPr lang="en-US" sz="4400" dirty="0">
              <a:solidFill>
                <a:srgbClr val="FFFF00"/>
              </a:solidFill>
            </a:endParaRPr>
          </a:p>
        </p:txBody>
      </p:sp>
      <p:sp>
        <p:nvSpPr>
          <p:cNvPr id="5" name="Right Arrow 4"/>
          <p:cNvSpPr/>
          <p:nvPr/>
        </p:nvSpPr>
        <p:spPr>
          <a:xfrm>
            <a:off x="7714488" y="623006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95000"/>
                    <a:lumOff val="5000"/>
                  </a:schemeClr>
                </a:solidFill>
                <a:hlinkClick r:id="" action="ppaction://hlinkshowjump?jump=nextslide"/>
              </a:rPr>
              <a:t>next</a:t>
            </a:r>
            <a:endParaRPr lang="en-US" dirty="0">
              <a:solidFill>
                <a:schemeClr val="bg1">
                  <a:lumMod val="95000"/>
                  <a:lumOff val="5000"/>
                </a:schemeClr>
              </a:solidFill>
            </a:endParaRPr>
          </a:p>
        </p:txBody>
      </p:sp>
    </p:spTree>
    <p:extLst>
      <p:ext uri="{BB962C8B-B14F-4D97-AF65-F5344CB8AC3E}">
        <p14:creationId xmlns:p14="http://schemas.microsoft.com/office/powerpoint/2010/main" val="49548786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hlinkClick r:id="" action="ppaction://hlinkshowjump?jump=next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5437" y="6019800"/>
            <a:ext cx="10001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685800"/>
            <a:ext cx="8576387" cy="5632311"/>
          </a:xfrm>
          <a:prstGeom prst="rect">
            <a:avLst/>
          </a:prstGeom>
          <a:noFill/>
        </p:spPr>
        <p:txBody>
          <a:bodyPr wrap="none" rtlCol="0">
            <a:spAutoFit/>
          </a:bodyPr>
          <a:lstStyle/>
          <a:p>
            <a:r>
              <a:rPr lang="en-US" dirty="0" smtClean="0"/>
              <a:t>Who writes the zoning law and what is it based upon?</a:t>
            </a:r>
          </a:p>
          <a:p>
            <a:endParaRPr lang="en-US" dirty="0"/>
          </a:p>
          <a:p>
            <a:r>
              <a:rPr lang="en-US" dirty="0" smtClean="0"/>
              <a:t>The zoning law is a combined effort of many people including the Planning Board</a:t>
            </a:r>
          </a:p>
          <a:p>
            <a:r>
              <a:rPr lang="en-US" dirty="0" smtClean="0"/>
              <a:t>and the Village of Dexter Board of </a:t>
            </a:r>
            <a:r>
              <a:rPr lang="en-US" dirty="0"/>
              <a:t>T</a:t>
            </a:r>
            <a:r>
              <a:rPr lang="en-US" dirty="0" smtClean="0"/>
              <a:t>rustees who pass it into law after legal review.</a:t>
            </a:r>
          </a:p>
          <a:p>
            <a:endParaRPr lang="en-US" dirty="0"/>
          </a:p>
          <a:p>
            <a:endParaRPr lang="en-US" dirty="0" smtClean="0"/>
          </a:p>
          <a:p>
            <a:r>
              <a:rPr lang="en-US" dirty="0" smtClean="0"/>
              <a:t>The Zoning Law is based upon a document called the: Village of Dexter</a:t>
            </a:r>
          </a:p>
          <a:p>
            <a:r>
              <a:rPr lang="en-US" dirty="0" smtClean="0"/>
              <a:t> Comprehensive Plan.  This plan is the result of a village consensus as to what</a:t>
            </a:r>
          </a:p>
          <a:p>
            <a:r>
              <a:rPr lang="en-US" dirty="0" smtClean="0"/>
              <a:t>Residents would like their village to look like, what elements residents would</a:t>
            </a:r>
          </a:p>
          <a:p>
            <a:r>
              <a:rPr lang="en-US" dirty="0" smtClean="0"/>
              <a:t> like to change and elements residents would very much like to preserve.</a:t>
            </a:r>
          </a:p>
          <a:p>
            <a:endParaRPr lang="en-US" dirty="0"/>
          </a:p>
          <a:p>
            <a:endParaRPr lang="en-US" dirty="0" smtClean="0"/>
          </a:p>
          <a:p>
            <a:r>
              <a:rPr lang="en-US" dirty="0" smtClean="0"/>
              <a:t>What does the Code Enforcement/Zoning Officer do?</a:t>
            </a:r>
          </a:p>
          <a:p>
            <a:r>
              <a:rPr lang="en-US" dirty="0" smtClean="0"/>
              <a:t>The village hires the services of a Zoning Officer in order to enforce the Village </a:t>
            </a:r>
          </a:p>
          <a:p>
            <a:r>
              <a:rPr lang="en-US" dirty="0" smtClean="0"/>
              <a:t>Zoning Law.  When necessary, the Zoning Officer will deny a request for a permit</a:t>
            </a:r>
          </a:p>
          <a:p>
            <a:r>
              <a:rPr lang="en-US" dirty="0" smtClean="0"/>
              <a:t>Because the project cannot be accomplished under the current zoning law. </a:t>
            </a:r>
          </a:p>
          <a:p>
            <a:r>
              <a:rPr lang="en-US" dirty="0" smtClean="0"/>
              <a:t>Residents who have been denied by the zoning officer may seek a review by </a:t>
            </a:r>
          </a:p>
          <a:p>
            <a:r>
              <a:rPr lang="en-US" dirty="0"/>
              <a:t>a</a:t>
            </a:r>
            <a:r>
              <a:rPr lang="en-US" dirty="0" smtClean="0"/>
              <a:t>ppealing their situation to the village Zoning Board of Appeals.  This is a board</a:t>
            </a:r>
          </a:p>
          <a:p>
            <a:r>
              <a:rPr lang="en-US" dirty="0" smtClean="0"/>
              <a:t>appointed by the Mayor/Trustees and staffed by volunteers.  The Zoning Officer</a:t>
            </a:r>
          </a:p>
          <a:p>
            <a:r>
              <a:rPr lang="en-US" dirty="0" smtClean="0"/>
              <a:t>May refer an application to the Planning Board.</a:t>
            </a:r>
            <a:endParaRPr lang="en-US" dirty="0"/>
          </a:p>
        </p:txBody>
      </p:sp>
    </p:spTree>
    <p:extLst>
      <p:ext uri="{BB962C8B-B14F-4D97-AF65-F5344CB8AC3E}">
        <p14:creationId xmlns:p14="http://schemas.microsoft.com/office/powerpoint/2010/main" val="241683473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6019800"/>
            <a:ext cx="70643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9600" y="685800"/>
            <a:ext cx="7854138" cy="1477328"/>
          </a:xfrm>
          <a:prstGeom prst="rect">
            <a:avLst/>
          </a:prstGeom>
          <a:noFill/>
        </p:spPr>
        <p:txBody>
          <a:bodyPr wrap="none" rtlCol="0">
            <a:spAutoFit/>
          </a:bodyPr>
          <a:lstStyle/>
          <a:p>
            <a:r>
              <a:rPr lang="en-US" dirty="0" smtClean="0"/>
              <a:t>The Planning Board of the Village of Dexter is charged with authorizing</a:t>
            </a:r>
          </a:p>
          <a:p>
            <a:r>
              <a:rPr lang="en-US" dirty="0" smtClean="0"/>
              <a:t>Site Plans, Special Use Permits, and Subdivisions.  The Planning Board also</a:t>
            </a:r>
          </a:p>
          <a:p>
            <a:r>
              <a:rPr lang="en-US" dirty="0" smtClean="0"/>
              <a:t>Is charged with developing and updating the Comprehensive Plan for the </a:t>
            </a:r>
          </a:p>
          <a:p>
            <a:r>
              <a:rPr lang="en-US" dirty="0"/>
              <a:t>v</a:t>
            </a:r>
            <a:r>
              <a:rPr lang="en-US" dirty="0" smtClean="0"/>
              <a:t>illage.  The Planning Board is appointed by the Mayor/Trustees and is</a:t>
            </a:r>
          </a:p>
          <a:p>
            <a:r>
              <a:rPr lang="en-US" dirty="0" smtClean="0"/>
              <a:t>Composed of unpaid volunteers who must be residents of the village.</a:t>
            </a:r>
            <a:endParaRPr lang="en-US" dirty="0"/>
          </a:p>
        </p:txBody>
      </p:sp>
    </p:spTree>
    <p:extLst>
      <p:ext uri="{BB962C8B-B14F-4D97-AF65-F5344CB8AC3E}">
        <p14:creationId xmlns:p14="http://schemas.microsoft.com/office/powerpoint/2010/main" val="51921253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34206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761999" y="698212"/>
            <a:ext cx="7375737" cy="584775"/>
          </a:xfrm>
          <a:prstGeom prst="rect">
            <a:avLst/>
          </a:prstGeom>
          <a:noFill/>
        </p:spPr>
        <p:txBody>
          <a:bodyPr wrap="none" rtlCol="0">
            <a:spAutoFit/>
          </a:bodyPr>
          <a:lstStyle/>
          <a:p>
            <a:r>
              <a:rPr lang="en-US" sz="3200" dirty="0" smtClean="0">
                <a:solidFill>
                  <a:schemeClr val="bg2">
                    <a:lumMod val="75000"/>
                  </a:schemeClr>
                </a:solidFill>
              </a:rPr>
              <a:t>RESIDENTIAL ZONING : R1,R2,R3,R4</a:t>
            </a:r>
            <a:endParaRPr lang="en-US" sz="3200" dirty="0">
              <a:solidFill>
                <a:schemeClr val="bg2">
                  <a:lumMod val="75000"/>
                </a:schemeClr>
              </a:solidFill>
            </a:endParaRPr>
          </a:p>
        </p:txBody>
      </p:sp>
      <p:sp>
        <p:nvSpPr>
          <p:cNvPr id="4" name="Right Arrow 3">
            <a:hlinkClick r:id="" action="ppaction://hlinkshowjump?jump=nextslide"/>
          </p:cNvPr>
          <p:cNvSpPr/>
          <p:nvPr/>
        </p:nvSpPr>
        <p:spPr>
          <a:xfrm>
            <a:off x="5082540" y="1676400"/>
            <a:ext cx="1143000" cy="807719"/>
          </a:xfrm>
          <a:prstGeom prst="rightArrow">
            <a:avLst/>
          </a:prstGeom>
          <a:solidFill>
            <a:srgbClr val="2CAA3B">
              <a:alpha val="13000"/>
            </a:srgbClr>
          </a:solidFill>
          <a:ln>
            <a:solidFill>
              <a:srgbClr val="0E04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R1</a:t>
            </a:r>
            <a:endParaRPr lang="en-US" sz="2800" dirty="0">
              <a:solidFill>
                <a:schemeClr val="bg1"/>
              </a:solidFill>
            </a:endParaRPr>
          </a:p>
        </p:txBody>
      </p:sp>
      <p:sp>
        <p:nvSpPr>
          <p:cNvPr id="5" name="Right Arrow 4">
            <a:hlinkClick r:id="rId2" action="ppaction://hlinksldjump"/>
          </p:cNvPr>
          <p:cNvSpPr/>
          <p:nvPr/>
        </p:nvSpPr>
        <p:spPr>
          <a:xfrm>
            <a:off x="6516675" y="2643545"/>
            <a:ext cx="1143000" cy="807719"/>
          </a:xfrm>
          <a:prstGeom prst="rightArrow">
            <a:avLst/>
          </a:prstGeom>
          <a:solidFill>
            <a:srgbClr val="2CAA3B">
              <a:alpha val="35000"/>
            </a:srgbClr>
          </a:solidFill>
          <a:ln>
            <a:solidFill>
              <a:srgbClr val="0E04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R2</a:t>
            </a:r>
            <a:endParaRPr lang="en-US" sz="2800" dirty="0">
              <a:solidFill>
                <a:schemeClr val="bg1"/>
              </a:solidFill>
            </a:endParaRPr>
          </a:p>
        </p:txBody>
      </p:sp>
      <p:sp>
        <p:nvSpPr>
          <p:cNvPr id="6" name="Right Arrow 5">
            <a:hlinkClick r:id="rId3" action="ppaction://hlinksldjump"/>
          </p:cNvPr>
          <p:cNvSpPr/>
          <p:nvPr/>
        </p:nvSpPr>
        <p:spPr>
          <a:xfrm>
            <a:off x="5082540" y="3729766"/>
            <a:ext cx="1143000" cy="807719"/>
          </a:xfrm>
          <a:prstGeom prst="rightArrow">
            <a:avLst/>
          </a:prstGeom>
          <a:solidFill>
            <a:srgbClr val="2CAA3B">
              <a:alpha val="7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R3</a:t>
            </a:r>
            <a:endParaRPr lang="en-US" sz="2800" dirty="0">
              <a:solidFill>
                <a:schemeClr val="bg1"/>
              </a:solidFill>
            </a:endParaRPr>
          </a:p>
        </p:txBody>
      </p:sp>
      <p:sp>
        <p:nvSpPr>
          <p:cNvPr id="7" name="Right Arrow 6">
            <a:hlinkClick r:id="rId4" action="ppaction://hlinksldjump"/>
          </p:cNvPr>
          <p:cNvSpPr/>
          <p:nvPr/>
        </p:nvSpPr>
        <p:spPr>
          <a:xfrm>
            <a:off x="6516675" y="4629416"/>
            <a:ext cx="1143000" cy="807719"/>
          </a:xfrm>
          <a:prstGeom prst="rightArrow">
            <a:avLst/>
          </a:prstGeom>
          <a:solidFill>
            <a:srgbClr val="2CAA3B"/>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R4</a:t>
            </a:r>
            <a:endParaRPr lang="en-US" sz="2800" dirty="0">
              <a:solidFill>
                <a:schemeClr val="bg1"/>
              </a:solidFill>
            </a:endParaRPr>
          </a:p>
        </p:txBody>
      </p:sp>
      <p:sp>
        <p:nvSpPr>
          <p:cNvPr id="9" name="TextBox 8"/>
          <p:cNvSpPr txBox="1"/>
          <p:nvPr/>
        </p:nvSpPr>
        <p:spPr>
          <a:xfrm>
            <a:off x="784859" y="1895593"/>
            <a:ext cx="4678681" cy="523220"/>
          </a:xfrm>
          <a:prstGeom prst="rect">
            <a:avLst/>
          </a:prstGeom>
          <a:noFill/>
        </p:spPr>
        <p:txBody>
          <a:bodyPr wrap="square" rtlCol="0">
            <a:spAutoFit/>
          </a:bodyPr>
          <a:lstStyle/>
          <a:p>
            <a:r>
              <a:rPr lang="en-US" sz="2800" dirty="0" smtClean="0">
                <a:solidFill>
                  <a:schemeClr val="bg1"/>
                </a:solidFill>
              </a:rPr>
              <a:t>Single-Family Residential</a:t>
            </a:r>
            <a:endParaRPr lang="en-US" sz="2800" dirty="0">
              <a:solidFill>
                <a:schemeClr val="bg1"/>
              </a:solidFill>
            </a:endParaRPr>
          </a:p>
        </p:txBody>
      </p:sp>
      <p:sp>
        <p:nvSpPr>
          <p:cNvPr id="10" name="TextBox 9"/>
          <p:cNvSpPr txBox="1"/>
          <p:nvPr/>
        </p:nvSpPr>
        <p:spPr>
          <a:xfrm>
            <a:off x="807719" y="2846308"/>
            <a:ext cx="5724196" cy="523220"/>
          </a:xfrm>
          <a:prstGeom prst="rect">
            <a:avLst/>
          </a:prstGeom>
          <a:noFill/>
        </p:spPr>
        <p:txBody>
          <a:bodyPr wrap="none" rtlCol="0">
            <a:spAutoFit/>
          </a:bodyPr>
          <a:lstStyle/>
          <a:p>
            <a:r>
              <a:rPr lang="en-US" sz="2800" dirty="0" smtClean="0">
                <a:solidFill>
                  <a:schemeClr val="bg1"/>
                </a:solidFill>
              </a:rPr>
              <a:t>Single and Two-Family Residential</a:t>
            </a:r>
            <a:endParaRPr lang="en-US" sz="2800" dirty="0">
              <a:solidFill>
                <a:schemeClr val="bg1"/>
              </a:solidFill>
            </a:endParaRPr>
          </a:p>
        </p:txBody>
      </p:sp>
      <p:sp>
        <p:nvSpPr>
          <p:cNvPr id="11" name="TextBox 10"/>
          <p:cNvSpPr txBox="1"/>
          <p:nvPr/>
        </p:nvSpPr>
        <p:spPr>
          <a:xfrm>
            <a:off x="838200" y="3909048"/>
            <a:ext cx="3954929" cy="523220"/>
          </a:xfrm>
          <a:prstGeom prst="rect">
            <a:avLst/>
          </a:prstGeom>
          <a:noFill/>
        </p:spPr>
        <p:txBody>
          <a:bodyPr wrap="none" rtlCol="0">
            <a:spAutoFit/>
          </a:bodyPr>
          <a:lstStyle/>
          <a:p>
            <a:r>
              <a:rPr lang="en-US" sz="2800" dirty="0" smtClean="0">
                <a:solidFill>
                  <a:schemeClr val="bg1"/>
                </a:solidFill>
              </a:rPr>
              <a:t>Multifamily Residential</a:t>
            </a:r>
            <a:endParaRPr lang="en-US" sz="2800" dirty="0">
              <a:solidFill>
                <a:schemeClr val="bg1"/>
              </a:solidFill>
            </a:endParaRPr>
          </a:p>
        </p:txBody>
      </p:sp>
      <p:sp>
        <p:nvSpPr>
          <p:cNvPr id="12" name="TextBox 11"/>
          <p:cNvSpPr txBox="1"/>
          <p:nvPr/>
        </p:nvSpPr>
        <p:spPr>
          <a:xfrm>
            <a:off x="838200" y="4892813"/>
            <a:ext cx="5724196" cy="523220"/>
          </a:xfrm>
          <a:prstGeom prst="rect">
            <a:avLst/>
          </a:prstGeom>
          <a:noFill/>
        </p:spPr>
        <p:txBody>
          <a:bodyPr wrap="none" rtlCol="0">
            <a:spAutoFit/>
          </a:bodyPr>
          <a:lstStyle/>
          <a:p>
            <a:r>
              <a:rPr lang="en-US" sz="2800" dirty="0" smtClean="0">
                <a:solidFill>
                  <a:schemeClr val="bg1"/>
                </a:solidFill>
              </a:rPr>
              <a:t>Single and Two-Family Residential</a:t>
            </a:r>
            <a:endParaRPr lang="en-US" sz="2800" dirty="0">
              <a:solidFill>
                <a:schemeClr val="bg1"/>
              </a:solidFill>
            </a:endParaRPr>
          </a:p>
        </p:txBody>
      </p:sp>
      <p:sp>
        <p:nvSpPr>
          <p:cNvPr id="3" name="Right Arrow 2">
            <a:hlinkClick r:id="rId5" action="ppaction://hlinksldjump"/>
          </p:cNvPr>
          <p:cNvSpPr/>
          <p:nvPr/>
        </p:nvSpPr>
        <p:spPr>
          <a:xfrm>
            <a:off x="8382000" y="5821156"/>
            <a:ext cx="441536"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TextBox 12"/>
          <p:cNvSpPr txBox="1"/>
          <p:nvPr/>
        </p:nvSpPr>
        <p:spPr>
          <a:xfrm>
            <a:off x="7027852" y="6305788"/>
            <a:ext cx="1795684" cy="369332"/>
          </a:xfrm>
          <a:prstGeom prst="rect">
            <a:avLst/>
          </a:prstGeom>
          <a:noFill/>
        </p:spPr>
        <p:txBody>
          <a:bodyPr wrap="none" rtlCol="0">
            <a:spAutoFit/>
          </a:bodyPr>
          <a:lstStyle/>
          <a:p>
            <a:r>
              <a:rPr lang="en-US" dirty="0" smtClean="0">
                <a:solidFill>
                  <a:schemeClr val="bg1"/>
                </a:solidFill>
              </a:rPr>
              <a:t>Return to menu</a:t>
            </a:r>
            <a:endParaRPr lang="en-US" dirty="0">
              <a:solidFill>
                <a:schemeClr val="bg1"/>
              </a:solidFill>
            </a:endParaRPr>
          </a:p>
        </p:txBody>
      </p:sp>
      <p:sp>
        <p:nvSpPr>
          <p:cNvPr id="8" name="Rectangle 7"/>
          <p:cNvSpPr/>
          <p:nvPr/>
        </p:nvSpPr>
        <p:spPr>
          <a:xfrm>
            <a:off x="304800" y="6305788"/>
            <a:ext cx="3906519" cy="369332"/>
          </a:xfrm>
          <a:prstGeom prst="rect">
            <a:avLst/>
          </a:prstGeom>
        </p:spPr>
        <p:txBody>
          <a:bodyPr wrap="none">
            <a:spAutoFit/>
          </a:bodyPr>
          <a:lstStyle/>
          <a:p>
            <a:r>
              <a:rPr lang="en-US" dirty="0">
                <a:solidFill>
                  <a:schemeClr val="bg1"/>
                </a:solidFill>
              </a:rPr>
              <a:t>Reference: Article III; 325-7 to </a:t>
            </a:r>
            <a:r>
              <a:rPr lang="en-US" dirty="0" smtClean="0">
                <a:solidFill>
                  <a:schemeClr val="bg1"/>
                </a:solidFill>
              </a:rPr>
              <a:t>325-10</a:t>
            </a:r>
            <a:endParaRPr lang="en-US" dirty="0">
              <a:solidFill>
                <a:schemeClr val="bg1"/>
              </a:solidFill>
            </a:endParaRPr>
          </a:p>
        </p:txBody>
      </p:sp>
    </p:spTree>
    <p:extLst>
      <p:ext uri="{BB962C8B-B14F-4D97-AF65-F5344CB8AC3E}">
        <p14:creationId xmlns:p14="http://schemas.microsoft.com/office/powerpoint/2010/main" val="11894582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5694" y="244281"/>
            <a:ext cx="6574236" cy="769441"/>
          </a:xfrm>
          <a:prstGeom prst="rect">
            <a:avLst/>
          </a:prstGeom>
          <a:noFill/>
        </p:spPr>
        <p:txBody>
          <a:bodyPr wrap="none" rtlCol="0">
            <a:spAutoFit/>
          </a:bodyPr>
          <a:lstStyle/>
          <a:p>
            <a:r>
              <a:rPr lang="en-US" sz="4400" dirty="0" smtClean="0"/>
              <a:t>Single-Family Residential</a:t>
            </a:r>
            <a:endParaRPr lang="en-US" sz="4400" dirty="0"/>
          </a:p>
        </p:txBody>
      </p:sp>
      <p:sp>
        <p:nvSpPr>
          <p:cNvPr id="4" name="TextBox 3"/>
          <p:cNvSpPr txBox="1"/>
          <p:nvPr/>
        </p:nvSpPr>
        <p:spPr>
          <a:xfrm>
            <a:off x="261429" y="28838"/>
            <a:ext cx="1312551" cy="1200329"/>
          </a:xfrm>
          <a:prstGeom prst="rect">
            <a:avLst/>
          </a:prstGeom>
          <a:noFill/>
        </p:spPr>
        <p:txBody>
          <a:bodyPr wrap="square" rtlCol="0">
            <a:spAutoFit/>
          </a:bodyPr>
          <a:lstStyle/>
          <a:p>
            <a:r>
              <a:rPr lang="en-US" sz="7200" dirty="0" smtClean="0">
                <a:solidFill>
                  <a:srgbClr val="FFC000"/>
                </a:solidFill>
              </a:rPr>
              <a:t>R1</a:t>
            </a:r>
            <a:endParaRPr lang="en-US" sz="7200" dirty="0">
              <a:solidFill>
                <a:srgbClr val="FFC000"/>
              </a:solidFill>
            </a:endParaRPr>
          </a:p>
        </p:txBody>
      </p:sp>
      <p:sp>
        <p:nvSpPr>
          <p:cNvPr id="5" name="TextBox 4"/>
          <p:cNvSpPr txBox="1"/>
          <p:nvPr/>
        </p:nvSpPr>
        <p:spPr>
          <a:xfrm>
            <a:off x="-61892" y="6488668"/>
            <a:ext cx="1579278" cy="369332"/>
          </a:xfrm>
          <a:prstGeom prst="rect">
            <a:avLst/>
          </a:prstGeom>
          <a:noFill/>
        </p:spPr>
        <p:txBody>
          <a:bodyPr wrap="none" rtlCol="0">
            <a:spAutoFit/>
          </a:bodyPr>
          <a:lstStyle/>
          <a:p>
            <a:r>
              <a:rPr lang="en-US" dirty="0" smtClean="0"/>
              <a:t>  ref: 325-7      </a:t>
            </a:r>
            <a:endParaRPr lang="en-US" dirty="0"/>
          </a:p>
        </p:txBody>
      </p:sp>
      <p:sp>
        <p:nvSpPr>
          <p:cNvPr id="7" name="Freeform 6"/>
          <p:cNvSpPr/>
          <p:nvPr/>
        </p:nvSpPr>
        <p:spPr>
          <a:xfrm>
            <a:off x="1202031" y="1194934"/>
            <a:ext cx="6324600" cy="4636551"/>
          </a:xfrm>
          <a:custGeom>
            <a:avLst/>
            <a:gdLst>
              <a:gd name="connsiteX0" fmla="*/ 838200 w 4739640"/>
              <a:gd name="connsiteY0" fmla="*/ 929640 h 3840480"/>
              <a:gd name="connsiteX1" fmla="*/ 0 w 4739640"/>
              <a:gd name="connsiteY1" fmla="*/ 3825240 h 3840480"/>
              <a:gd name="connsiteX2" fmla="*/ 4739640 w 4739640"/>
              <a:gd name="connsiteY2" fmla="*/ 3840480 h 3840480"/>
              <a:gd name="connsiteX3" fmla="*/ 3627120 w 4739640"/>
              <a:gd name="connsiteY3" fmla="*/ 0 h 3840480"/>
              <a:gd name="connsiteX4" fmla="*/ 1066800 w 4739640"/>
              <a:gd name="connsiteY4" fmla="*/ 15240 h 3840480"/>
              <a:gd name="connsiteX5" fmla="*/ 838200 w 4739640"/>
              <a:gd name="connsiteY5" fmla="*/ 929640 h 384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9640" h="3840480">
                <a:moveTo>
                  <a:pt x="838200" y="929640"/>
                </a:moveTo>
                <a:lnTo>
                  <a:pt x="0" y="3825240"/>
                </a:lnTo>
                <a:lnTo>
                  <a:pt x="4739640" y="3840480"/>
                </a:lnTo>
                <a:lnTo>
                  <a:pt x="3627120" y="0"/>
                </a:lnTo>
                <a:lnTo>
                  <a:pt x="1066800" y="15240"/>
                </a:lnTo>
                <a:lnTo>
                  <a:pt x="838200" y="929640"/>
                </a:lnTo>
                <a:close/>
              </a:path>
            </a:pathLst>
          </a:custGeom>
          <a:gradFill>
            <a:gsLst>
              <a:gs pos="2000">
                <a:srgbClr val="052509">
                  <a:alpha val="0"/>
                  <a:lumMod val="90000"/>
                  <a:lumOff val="10000"/>
                </a:srgbClr>
              </a:gs>
              <a:gs pos="50000">
                <a:srgbClr val="2CAA3B">
                  <a:shade val="67500"/>
                  <a:satMod val="115000"/>
                </a:srgbClr>
              </a:gs>
              <a:gs pos="100000">
                <a:srgbClr val="2CAA3B">
                  <a:shade val="100000"/>
                  <a:satMod val="115000"/>
                </a:srgb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6238909" y="1029112"/>
            <a:ext cx="2905091" cy="1077218"/>
          </a:xfrm>
          <a:prstGeom prst="rect">
            <a:avLst/>
          </a:prstGeom>
          <a:noFill/>
        </p:spPr>
        <p:txBody>
          <a:bodyPr wrap="none" rtlCol="0">
            <a:spAutoFit/>
          </a:bodyPr>
          <a:lstStyle/>
          <a:p>
            <a:r>
              <a:rPr lang="en-US" sz="2400" dirty="0" smtClean="0"/>
              <a:t>Minimum Lot Area:</a:t>
            </a:r>
          </a:p>
          <a:p>
            <a:r>
              <a:rPr lang="en-US" sz="4000" dirty="0" smtClean="0"/>
              <a:t>8,000</a:t>
            </a:r>
            <a:r>
              <a:rPr lang="en-US" sz="2400" dirty="0" smtClean="0"/>
              <a:t> square feet</a:t>
            </a:r>
            <a:endParaRPr lang="en-US" sz="2400" dirty="0"/>
          </a:p>
        </p:txBody>
      </p:sp>
      <p:sp>
        <p:nvSpPr>
          <p:cNvPr id="10" name="TextBox 9"/>
          <p:cNvSpPr txBox="1"/>
          <p:nvPr/>
        </p:nvSpPr>
        <p:spPr>
          <a:xfrm>
            <a:off x="3448672" y="5962127"/>
            <a:ext cx="1654620" cy="707886"/>
          </a:xfrm>
          <a:prstGeom prst="rect">
            <a:avLst/>
          </a:prstGeom>
          <a:noFill/>
        </p:spPr>
        <p:txBody>
          <a:bodyPr wrap="none" rtlCol="0">
            <a:spAutoFit/>
          </a:bodyPr>
          <a:lstStyle/>
          <a:p>
            <a:r>
              <a:rPr lang="en-US" sz="4000" dirty="0" smtClean="0"/>
              <a:t>65 feet</a:t>
            </a:r>
            <a:endParaRPr lang="en-US" sz="4000" dirty="0"/>
          </a:p>
        </p:txBody>
      </p:sp>
      <p:sp>
        <p:nvSpPr>
          <p:cNvPr id="12" name="TextBox 11"/>
          <p:cNvSpPr txBox="1"/>
          <p:nvPr/>
        </p:nvSpPr>
        <p:spPr>
          <a:xfrm>
            <a:off x="1366471" y="4144220"/>
            <a:ext cx="3806457" cy="892552"/>
          </a:xfrm>
          <a:prstGeom prst="rect">
            <a:avLst/>
          </a:prstGeom>
          <a:noFill/>
        </p:spPr>
        <p:txBody>
          <a:bodyPr wrap="square" rtlCol="0">
            <a:spAutoFit/>
          </a:bodyPr>
          <a:lstStyle/>
          <a:p>
            <a:pPr algn="ctr"/>
            <a:endParaRPr lang="en-US" sz="3600" dirty="0" smtClean="0"/>
          </a:p>
          <a:p>
            <a:pPr algn="ctr"/>
            <a:r>
              <a:rPr lang="en-US" sz="1600" dirty="0" smtClean="0"/>
              <a:t>.</a:t>
            </a:r>
            <a:endParaRPr lang="en-US" sz="1600" dirty="0"/>
          </a:p>
        </p:txBody>
      </p:sp>
      <p:sp>
        <p:nvSpPr>
          <p:cNvPr id="14" name="Right Arrow 13"/>
          <p:cNvSpPr/>
          <p:nvPr/>
        </p:nvSpPr>
        <p:spPr>
          <a:xfrm>
            <a:off x="5121304" y="6258169"/>
            <a:ext cx="2417885"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flipH="1">
            <a:off x="1240222" y="6204443"/>
            <a:ext cx="2150768" cy="267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868778" y="1210174"/>
            <a:ext cx="2423637" cy="1261884"/>
          </a:xfrm>
          <a:prstGeom prst="rect">
            <a:avLst/>
          </a:prstGeom>
          <a:noFill/>
        </p:spPr>
        <p:txBody>
          <a:bodyPr wrap="square" rtlCol="0">
            <a:spAutoFit/>
          </a:bodyPr>
          <a:lstStyle/>
          <a:p>
            <a:r>
              <a:rPr lang="en-US" dirty="0" smtClean="0"/>
              <a:t>Minimum rear</a:t>
            </a:r>
          </a:p>
          <a:p>
            <a:r>
              <a:rPr lang="en-US" dirty="0" smtClean="0"/>
              <a:t>Yard setback</a:t>
            </a:r>
          </a:p>
          <a:p>
            <a:r>
              <a:rPr lang="en-US" sz="4000" dirty="0" smtClean="0"/>
              <a:t>30 feet</a:t>
            </a:r>
            <a:endParaRPr lang="en-US" sz="4000" dirty="0"/>
          </a:p>
        </p:txBody>
      </p:sp>
      <p:sp>
        <p:nvSpPr>
          <p:cNvPr id="20" name="TextBox 19"/>
          <p:cNvSpPr txBox="1"/>
          <p:nvPr/>
        </p:nvSpPr>
        <p:spPr>
          <a:xfrm>
            <a:off x="2111952" y="6444734"/>
            <a:ext cx="4504759" cy="369332"/>
          </a:xfrm>
          <a:prstGeom prst="rect">
            <a:avLst/>
          </a:prstGeom>
          <a:noFill/>
        </p:spPr>
        <p:txBody>
          <a:bodyPr wrap="none" rtlCol="0">
            <a:spAutoFit/>
          </a:bodyPr>
          <a:lstStyle/>
          <a:p>
            <a:r>
              <a:rPr lang="en-US" dirty="0" smtClean="0"/>
              <a:t>Minimum lot width measured at frontage </a:t>
            </a:r>
            <a:endParaRPr lang="en-US" dirty="0"/>
          </a:p>
        </p:txBody>
      </p:sp>
      <p:sp>
        <p:nvSpPr>
          <p:cNvPr id="21" name="Left-Right Arrow 20"/>
          <p:cNvSpPr/>
          <p:nvPr/>
        </p:nvSpPr>
        <p:spPr>
          <a:xfrm>
            <a:off x="5199147" y="3353126"/>
            <a:ext cx="1524930" cy="484632"/>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598238" y="2805323"/>
            <a:ext cx="840331" cy="707886"/>
          </a:xfrm>
          <a:prstGeom prst="rect">
            <a:avLst/>
          </a:prstGeom>
          <a:noFill/>
        </p:spPr>
        <p:txBody>
          <a:bodyPr wrap="square" rtlCol="0">
            <a:spAutoFit/>
          </a:bodyPr>
          <a:lstStyle/>
          <a:p>
            <a:r>
              <a:rPr lang="en-US" sz="4000" dirty="0" smtClean="0"/>
              <a:t>10’</a:t>
            </a:r>
            <a:endParaRPr lang="en-US" sz="4000" dirty="0"/>
          </a:p>
        </p:txBody>
      </p:sp>
      <p:sp>
        <p:nvSpPr>
          <p:cNvPr id="23" name="Can 22"/>
          <p:cNvSpPr/>
          <p:nvPr/>
        </p:nvSpPr>
        <p:spPr>
          <a:xfrm>
            <a:off x="2286333" y="3943459"/>
            <a:ext cx="456978" cy="1057701"/>
          </a:xfrm>
          <a:prstGeom prst="can">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731391" y="3943459"/>
            <a:ext cx="583814" cy="707886"/>
          </a:xfrm>
          <a:prstGeom prst="rect">
            <a:avLst/>
          </a:prstGeom>
          <a:noFill/>
        </p:spPr>
        <p:txBody>
          <a:bodyPr wrap="none" rtlCol="0">
            <a:spAutoFit/>
          </a:bodyPr>
          <a:lstStyle/>
          <a:p>
            <a:r>
              <a:rPr lang="en-US" sz="4000" dirty="0" smtClean="0"/>
              <a:t>5’</a:t>
            </a:r>
            <a:endParaRPr lang="en-US" sz="4000" dirty="0"/>
          </a:p>
        </p:txBody>
      </p:sp>
      <p:sp>
        <p:nvSpPr>
          <p:cNvPr id="25" name="TextBox 24"/>
          <p:cNvSpPr txBox="1"/>
          <p:nvPr/>
        </p:nvSpPr>
        <p:spPr>
          <a:xfrm>
            <a:off x="99188" y="3870006"/>
            <a:ext cx="1627369" cy="1754326"/>
          </a:xfrm>
          <a:prstGeom prst="rect">
            <a:avLst/>
          </a:prstGeom>
          <a:noFill/>
        </p:spPr>
        <p:txBody>
          <a:bodyPr wrap="none" rtlCol="0">
            <a:spAutoFit/>
          </a:bodyPr>
          <a:lstStyle/>
          <a:p>
            <a:r>
              <a:rPr lang="en-US" dirty="0" smtClean="0"/>
              <a:t>Accessory use</a:t>
            </a:r>
          </a:p>
          <a:p>
            <a:r>
              <a:rPr lang="en-US" dirty="0" smtClean="0"/>
              <a:t>or structure</a:t>
            </a:r>
          </a:p>
          <a:p>
            <a:r>
              <a:rPr lang="en-US" dirty="0" smtClean="0"/>
              <a:t>will have a</a:t>
            </a:r>
          </a:p>
          <a:p>
            <a:r>
              <a:rPr lang="en-US" dirty="0" smtClean="0"/>
              <a:t>minimum</a:t>
            </a:r>
          </a:p>
          <a:p>
            <a:r>
              <a:rPr lang="en-US" dirty="0" smtClean="0"/>
              <a:t>5 foot</a:t>
            </a:r>
          </a:p>
          <a:p>
            <a:r>
              <a:rPr lang="en-US" dirty="0" smtClean="0"/>
              <a:t>setback</a:t>
            </a:r>
            <a:endParaRPr lang="en-US" dirty="0"/>
          </a:p>
        </p:txBody>
      </p:sp>
      <p:sp>
        <p:nvSpPr>
          <p:cNvPr id="26" name="TextBox 25"/>
          <p:cNvSpPr txBox="1"/>
          <p:nvPr/>
        </p:nvSpPr>
        <p:spPr>
          <a:xfrm>
            <a:off x="5199147" y="3731442"/>
            <a:ext cx="1693092" cy="646331"/>
          </a:xfrm>
          <a:prstGeom prst="rect">
            <a:avLst/>
          </a:prstGeom>
          <a:noFill/>
        </p:spPr>
        <p:txBody>
          <a:bodyPr wrap="none" rtlCol="0">
            <a:spAutoFit/>
          </a:bodyPr>
          <a:lstStyle/>
          <a:p>
            <a:r>
              <a:rPr lang="en-US" dirty="0" smtClean="0"/>
              <a:t>Minimum side</a:t>
            </a:r>
          </a:p>
          <a:p>
            <a:r>
              <a:rPr lang="en-US" dirty="0" smtClean="0"/>
              <a:t> yard setback</a:t>
            </a:r>
            <a:endParaRPr lang="en-US" dirty="0"/>
          </a:p>
        </p:txBody>
      </p:sp>
      <p:sp>
        <p:nvSpPr>
          <p:cNvPr id="27" name="Up-Down Arrow 26"/>
          <p:cNvSpPr/>
          <p:nvPr/>
        </p:nvSpPr>
        <p:spPr>
          <a:xfrm>
            <a:off x="4584103" y="1229167"/>
            <a:ext cx="488709" cy="1181879"/>
          </a:xfrm>
          <a:prstGeom prst="upDownArrow">
            <a:avLst/>
          </a:prstGeom>
          <a:solidFill>
            <a:srgbClr val="FFC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Up-Down Arrow 30"/>
          <p:cNvSpPr/>
          <p:nvPr/>
        </p:nvSpPr>
        <p:spPr>
          <a:xfrm>
            <a:off x="3108445" y="4620976"/>
            <a:ext cx="488709" cy="1180331"/>
          </a:xfrm>
          <a:prstGeom prst="up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733800" y="4359675"/>
            <a:ext cx="3377399" cy="1508105"/>
          </a:xfrm>
          <a:prstGeom prst="rect">
            <a:avLst/>
          </a:prstGeom>
          <a:noFill/>
        </p:spPr>
        <p:txBody>
          <a:bodyPr wrap="none" rtlCol="0">
            <a:spAutoFit/>
          </a:bodyPr>
          <a:lstStyle/>
          <a:p>
            <a:r>
              <a:rPr lang="en-US" sz="4000" dirty="0" smtClean="0"/>
              <a:t>25 feet</a:t>
            </a:r>
          </a:p>
          <a:p>
            <a:r>
              <a:rPr lang="en-US" dirty="0" smtClean="0"/>
              <a:t>minimum </a:t>
            </a:r>
            <a:r>
              <a:rPr lang="en-US" sz="2000" dirty="0" smtClean="0"/>
              <a:t>front yard setback</a:t>
            </a:r>
          </a:p>
          <a:p>
            <a:r>
              <a:rPr lang="en-US" sz="1600" dirty="0" smtClean="0"/>
              <a:t>Or in-line with main structure,</a:t>
            </a:r>
          </a:p>
          <a:p>
            <a:r>
              <a:rPr lang="en-US" sz="1600" dirty="0" smtClean="0"/>
              <a:t>or neighboring adjacent buildings</a:t>
            </a:r>
            <a:endParaRPr lang="en-US" sz="1600" dirty="0"/>
          </a:p>
        </p:txBody>
      </p:sp>
      <p:sp>
        <p:nvSpPr>
          <p:cNvPr id="29" name="TextBox 28"/>
          <p:cNvSpPr txBox="1"/>
          <p:nvPr/>
        </p:nvSpPr>
        <p:spPr>
          <a:xfrm>
            <a:off x="64962" y="1841116"/>
            <a:ext cx="2335319" cy="1754326"/>
          </a:xfrm>
          <a:prstGeom prst="rect">
            <a:avLst/>
          </a:prstGeom>
          <a:noFill/>
        </p:spPr>
        <p:txBody>
          <a:bodyPr wrap="none" rtlCol="0">
            <a:spAutoFit/>
          </a:bodyPr>
          <a:lstStyle/>
          <a:p>
            <a:r>
              <a:rPr lang="en-US" dirty="0" smtClean="0"/>
              <a:t>When two rear yards</a:t>
            </a:r>
          </a:p>
          <a:p>
            <a:r>
              <a:rPr lang="en-US" dirty="0" smtClean="0"/>
              <a:t>meet, each owner’s</a:t>
            </a:r>
          </a:p>
          <a:p>
            <a:r>
              <a:rPr lang="en-US" dirty="0" smtClean="0"/>
              <a:t>building must set</a:t>
            </a:r>
          </a:p>
          <a:p>
            <a:r>
              <a:rPr lang="en-US" dirty="0" smtClean="0"/>
              <a:t>back 15 feet from</a:t>
            </a:r>
          </a:p>
          <a:p>
            <a:r>
              <a:rPr lang="en-US" dirty="0" smtClean="0"/>
              <a:t>the rear property</a:t>
            </a:r>
          </a:p>
          <a:p>
            <a:r>
              <a:rPr lang="en-US" dirty="0" smtClean="0"/>
              <a:t>line.</a:t>
            </a:r>
            <a:endParaRPr lang="en-US" dirty="0"/>
          </a:p>
        </p:txBody>
      </p:sp>
      <p:sp>
        <p:nvSpPr>
          <p:cNvPr id="35" name="Left-Right Arrow 34"/>
          <p:cNvSpPr/>
          <p:nvPr/>
        </p:nvSpPr>
        <p:spPr>
          <a:xfrm>
            <a:off x="1573981" y="4546054"/>
            <a:ext cx="703436" cy="484632"/>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486376" y="2106330"/>
            <a:ext cx="2501006" cy="646331"/>
          </a:xfrm>
          <a:prstGeom prst="rect">
            <a:avLst/>
          </a:prstGeom>
          <a:noFill/>
        </p:spPr>
        <p:txBody>
          <a:bodyPr wrap="none" rtlCol="0">
            <a:spAutoFit/>
          </a:bodyPr>
          <a:lstStyle/>
          <a:p>
            <a:r>
              <a:rPr lang="en-US" dirty="0" smtClean="0"/>
              <a:t>House: 35% maximum</a:t>
            </a:r>
          </a:p>
          <a:p>
            <a:r>
              <a:rPr lang="en-US" dirty="0" smtClean="0"/>
              <a:t>Lot coverage</a:t>
            </a:r>
            <a:endParaRPr lang="en-US" dirty="0"/>
          </a:p>
        </p:txBody>
      </p:sp>
      <p:pic>
        <p:nvPicPr>
          <p:cNvPr id="3" name="Picture 2" descr="C:\Users\dad\AppData\Local\Microsoft\Windows\Temporary Internet Files\Content.IE5\RNK2V3S3\MC90039141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9699" y="2229869"/>
            <a:ext cx="2362200" cy="2463666"/>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a:hlinkClick r:id="rId3" action="ppaction://hlinksldjump"/>
          </p:cNvPr>
          <p:cNvSpPr/>
          <p:nvPr/>
        </p:nvSpPr>
        <p:spPr>
          <a:xfrm>
            <a:off x="8534399" y="6186974"/>
            <a:ext cx="433565"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5811" y="3207208"/>
            <a:ext cx="1862051" cy="1018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237097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5694" y="244281"/>
            <a:ext cx="6523132" cy="584775"/>
          </a:xfrm>
          <a:prstGeom prst="rect">
            <a:avLst/>
          </a:prstGeom>
          <a:noFill/>
        </p:spPr>
        <p:txBody>
          <a:bodyPr wrap="none" rtlCol="0">
            <a:spAutoFit/>
          </a:bodyPr>
          <a:lstStyle/>
          <a:p>
            <a:r>
              <a:rPr lang="en-US" sz="3200" dirty="0" smtClean="0"/>
              <a:t>Single and Two-Family Residential</a:t>
            </a:r>
            <a:endParaRPr lang="en-US" sz="3200" dirty="0"/>
          </a:p>
        </p:txBody>
      </p:sp>
      <p:sp>
        <p:nvSpPr>
          <p:cNvPr id="4" name="TextBox 3"/>
          <p:cNvSpPr txBox="1"/>
          <p:nvPr/>
        </p:nvSpPr>
        <p:spPr>
          <a:xfrm>
            <a:off x="261429" y="28838"/>
            <a:ext cx="1312551" cy="1200329"/>
          </a:xfrm>
          <a:prstGeom prst="rect">
            <a:avLst/>
          </a:prstGeom>
          <a:noFill/>
        </p:spPr>
        <p:txBody>
          <a:bodyPr wrap="square" rtlCol="0">
            <a:spAutoFit/>
          </a:bodyPr>
          <a:lstStyle/>
          <a:p>
            <a:r>
              <a:rPr lang="en-US" sz="7200" dirty="0" smtClean="0">
                <a:solidFill>
                  <a:srgbClr val="FFC000"/>
                </a:solidFill>
              </a:rPr>
              <a:t>R2</a:t>
            </a:r>
            <a:endParaRPr lang="en-US" sz="7200" dirty="0">
              <a:solidFill>
                <a:srgbClr val="FFC000"/>
              </a:solidFill>
            </a:endParaRPr>
          </a:p>
        </p:txBody>
      </p:sp>
      <p:sp>
        <p:nvSpPr>
          <p:cNvPr id="5" name="TextBox 4"/>
          <p:cNvSpPr txBox="1"/>
          <p:nvPr/>
        </p:nvSpPr>
        <p:spPr>
          <a:xfrm>
            <a:off x="261429" y="6286976"/>
            <a:ext cx="1069524" cy="369332"/>
          </a:xfrm>
          <a:prstGeom prst="rect">
            <a:avLst/>
          </a:prstGeom>
          <a:noFill/>
        </p:spPr>
        <p:txBody>
          <a:bodyPr wrap="none" rtlCol="0">
            <a:spAutoFit/>
          </a:bodyPr>
          <a:lstStyle/>
          <a:p>
            <a:r>
              <a:rPr lang="en-US" dirty="0" smtClean="0"/>
              <a:t>325-8      </a:t>
            </a:r>
            <a:endParaRPr lang="en-US" dirty="0"/>
          </a:p>
        </p:txBody>
      </p:sp>
      <p:pic>
        <p:nvPicPr>
          <p:cNvPr id="2050" name="Picture 2" descr="C:\Users\dad\AppData\Local\Microsoft\Windows\Temporary Internet Files\Content.IE5\RNK2V3S3\MC90039106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3293" y="1341963"/>
            <a:ext cx="2621279" cy="2029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 y="3276600"/>
            <a:ext cx="4258153" cy="646331"/>
          </a:xfrm>
          <a:prstGeom prst="rect">
            <a:avLst/>
          </a:prstGeom>
          <a:noFill/>
        </p:spPr>
        <p:txBody>
          <a:bodyPr wrap="none" rtlCol="0">
            <a:spAutoFit/>
          </a:bodyPr>
          <a:lstStyle/>
          <a:p>
            <a:endParaRPr lang="en-US" dirty="0" smtClean="0"/>
          </a:p>
          <a:p>
            <a:r>
              <a:rPr lang="en-US" dirty="0" smtClean="0"/>
              <a:t>PLEASE CHOOSE YOUR SITUATION :</a:t>
            </a:r>
            <a:endParaRPr lang="en-US" dirty="0"/>
          </a:p>
        </p:txBody>
      </p:sp>
      <p:sp>
        <p:nvSpPr>
          <p:cNvPr id="6" name="Bevel 5"/>
          <p:cNvSpPr/>
          <p:nvPr/>
        </p:nvSpPr>
        <p:spPr>
          <a:xfrm>
            <a:off x="548639" y="3961030"/>
            <a:ext cx="7924800" cy="610969"/>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Single Family Dwelling, Residential Conversion</a:t>
            </a:r>
            <a:endParaRPr lang="en-US" dirty="0">
              <a:solidFill>
                <a:schemeClr val="bg1"/>
              </a:solidFill>
            </a:endParaRPr>
          </a:p>
        </p:txBody>
      </p:sp>
      <p:sp>
        <p:nvSpPr>
          <p:cNvPr id="30" name="Bevel 29">
            <a:hlinkClick r:id="rId3" action="ppaction://hlinksldjump"/>
          </p:cNvPr>
          <p:cNvSpPr/>
          <p:nvPr/>
        </p:nvSpPr>
        <p:spPr>
          <a:xfrm>
            <a:off x="533400" y="4800600"/>
            <a:ext cx="7924800" cy="610969"/>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Two Family Dwellings </a:t>
            </a:r>
            <a:endParaRPr lang="en-US" dirty="0">
              <a:solidFill>
                <a:schemeClr val="bg1"/>
              </a:solidFill>
            </a:endParaRPr>
          </a:p>
        </p:txBody>
      </p:sp>
      <p:pic>
        <p:nvPicPr>
          <p:cNvPr id="20482" name="Picture 2">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9575" y="1357204"/>
            <a:ext cx="2535550" cy="999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48316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5694" y="244281"/>
            <a:ext cx="3748527" cy="369332"/>
          </a:xfrm>
          <a:prstGeom prst="rect">
            <a:avLst/>
          </a:prstGeom>
          <a:noFill/>
        </p:spPr>
        <p:txBody>
          <a:bodyPr wrap="none" rtlCol="0">
            <a:spAutoFit/>
          </a:bodyPr>
          <a:lstStyle/>
          <a:p>
            <a:r>
              <a:rPr lang="en-US" dirty="0" smtClean="0"/>
              <a:t>Single and Two-Family Residential</a:t>
            </a:r>
            <a:endParaRPr lang="en-US" dirty="0"/>
          </a:p>
        </p:txBody>
      </p:sp>
      <p:sp>
        <p:nvSpPr>
          <p:cNvPr id="4" name="TextBox 3"/>
          <p:cNvSpPr txBox="1"/>
          <p:nvPr/>
        </p:nvSpPr>
        <p:spPr>
          <a:xfrm>
            <a:off x="261429" y="28838"/>
            <a:ext cx="1312551" cy="1200329"/>
          </a:xfrm>
          <a:prstGeom prst="rect">
            <a:avLst/>
          </a:prstGeom>
          <a:noFill/>
        </p:spPr>
        <p:txBody>
          <a:bodyPr wrap="square" rtlCol="0">
            <a:spAutoFit/>
          </a:bodyPr>
          <a:lstStyle/>
          <a:p>
            <a:r>
              <a:rPr lang="en-US" sz="7200" dirty="0" smtClean="0">
                <a:solidFill>
                  <a:srgbClr val="FFC000"/>
                </a:solidFill>
              </a:rPr>
              <a:t>R2</a:t>
            </a:r>
            <a:endParaRPr lang="en-US" sz="7200" dirty="0">
              <a:solidFill>
                <a:srgbClr val="FFC000"/>
              </a:solidFill>
            </a:endParaRPr>
          </a:p>
        </p:txBody>
      </p:sp>
      <p:sp>
        <p:nvSpPr>
          <p:cNvPr id="5" name="TextBox 4"/>
          <p:cNvSpPr txBox="1"/>
          <p:nvPr/>
        </p:nvSpPr>
        <p:spPr>
          <a:xfrm>
            <a:off x="48867" y="6449083"/>
            <a:ext cx="1959191" cy="369332"/>
          </a:xfrm>
          <a:prstGeom prst="rect">
            <a:avLst/>
          </a:prstGeom>
          <a:noFill/>
        </p:spPr>
        <p:txBody>
          <a:bodyPr wrap="none" rtlCol="0">
            <a:spAutoFit/>
          </a:bodyPr>
          <a:lstStyle/>
          <a:p>
            <a:r>
              <a:rPr lang="en-US" dirty="0" smtClean="0"/>
              <a:t>325-9     p.325:20  </a:t>
            </a:r>
            <a:endParaRPr lang="en-US" dirty="0"/>
          </a:p>
        </p:txBody>
      </p:sp>
      <p:sp>
        <p:nvSpPr>
          <p:cNvPr id="7" name="Freeform 6"/>
          <p:cNvSpPr/>
          <p:nvPr/>
        </p:nvSpPr>
        <p:spPr>
          <a:xfrm>
            <a:off x="1202032" y="1124869"/>
            <a:ext cx="6189368" cy="4636551"/>
          </a:xfrm>
          <a:custGeom>
            <a:avLst/>
            <a:gdLst>
              <a:gd name="connsiteX0" fmla="*/ 838200 w 4739640"/>
              <a:gd name="connsiteY0" fmla="*/ 929640 h 3840480"/>
              <a:gd name="connsiteX1" fmla="*/ 0 w 4739640"/>
              <a:gd name="connsiteY1" fmla="*/ 3825240 h 3840480"/>
              <a:gd name="connsiteX2" fmla="*/ 4739640 w 4739640"/>
              <a:gd name="connsiteY2" fmla="*/ 3840480 h 3840480"/>
              <a:gd name="connsiteX3" fmla="*/ 3627120 w 4739640"/>
              <a:gd name="connsiteY3" fmla="*/ 0 h 3840480"/>
              <a:gd name="connsiteX4" fmla="*/ 1066800 w 4739640"/>
              <a:gd name="connsiteY4" fmla="*/ 15240 h 3840480"/>
              <a:gd name="connsiteX5" fmla="*/ 838200 w 4739640"/>
              <a:gd name="connsiteY5" fmla="*/ 929640 h 384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9640" h="3840480">
                <a:moveTo>
                  <a:pt x="838200" y="929640"/>
                </a:moveTo>
                <a:lnTo>
                  <a:pt x="0" y="3825240"/>
                </a:lnTo>
                <a:lnTo>
                  <a:pt x="4739640" y="3840480"/>
                </a:lnTo>
                <a:lnTo>
                  <a:pt x="3627120" y="0"/>
                </a:lnTo>
                <a:lnTo>
                  <a:pt x="1066800" y="15240"/>
                </a:lnTo>
                <a:lnTo>
                  <a:pt x="838200" y="929640"/>
                </a:lnTo>
                <a:close/>
              </a:path>
            </a:pathLst>
          </a:custGeom>
          <a:gradFill>
            <a:gsLst>
              <a:gs pos="2000">
                <a:srgbClr val="052509">
                  <a:alpha val="0"/>
                  <a:lumMod val="90000"/>
                  <a:lumOff val="10000"/>
                </a:srgbClr>
              </a:gs>
              <a:gs pos="50000">
                <a:srgbClr val="2CAA3B">
                  <a:shade val="67500"/>
                  <a:satMod val="115000"/>
                </a:srgbClr>
              </a:gs>
              <a:gs pos="100000">
                <a:srgbClr val="2CAA3B">
                  <a:shade val="100000"/>
                  <a:satMod val="115000"/>
                </a:srgb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6076288" y="1088634"/>
            <a:ext cx="3142448" cy="2185214"/>
          </a:xfrm>
          <a:prstGeom prst="rect">
            <a:avLst/>
          </a:prstGeom>
          <a:noFill/>
        </p:spPr>
        <p:txBody>
          <a:bodyPr wrap="square" rtlCol="0">
            <a:spAutoFit/>
          </a:bodyPr>
          <a:lstStyle/>
          <a:p>
            <a:r>
              <a:rPr lang="en-US" sz="2400" dirty="0" smtClean="0"/>
              <a:t>Minimum Lot Area:</a:t>
            </a:r>
          </a:p>
          <a:p>
            <a:r>
              <a:rPr lang="en-US" sz="4000" dirty="0" smtClean="0"/>
              <a:t> 8,000</a:t>
            </a:r>
            <a:r>
              <a:rPr lang="en-US" sz="2400" dirty="0" smtClean="0"/>
              <a:t> sq. ft.</a:t>
            </a:r>
          </a:p>
          <a:p>
            <a:r>
              <a:rPr lang="en-US" sz="2400" dirty="0" smtClean="0"/>
              <a:t>   Minimum dwelling</a:t>
            </a:r>
          </a:p>
          <a:p>
            <a:r>
              <a:rPr lang="en-US" sz="2400" dirty="0" smtClean="0"/>
              <a:t>    unit size: 550 sq. ft.</a:t>
            </a:r>
          </a:p>
          <a:p>
            <a:r>
              <a:rPr lang="en-US" sz="2400" dirty="0"/>
              <a:t> </a:t>
            </a:r>
            <a:r>
              <a:rPr lang="en-US" sz="2400" dirty="0" smtClean="0"/>
              <a:t>     </a:t>
            </a:r>
            <a:endParaRPr lang="en-US" sz="1400" dirty="0"/>
          </a:p>
        </p:txBody>
      </p:sp>
      <p:sp>
        <p:nvSpPr>
          <p:cNvPr id="10" name="TextBox 9"/>
          <p:cNvSpPr txBox="1"/>
          <p:nvPr/>
        </p:nvSpPr>
        <p:spPr>
          <a:xfrm>
            <a:off x="3544527" y="5682023"/>
            <a:ext cx="1654620" cy="707886"/>
          </a:xfrm>
          <a:prstGeom prst="rect">
            <a:avLst/>
          </a:prstGeom>
          <a:noFill/>
        </p:spPr>
        <p:txBody>
          <a:bodyPr wrap="none" rtlCol="0">
            <a:spAutoFit/>
          </a:bodyPr>
          <a:lstStyle/>
          <a:p>
            <a:r>
              <a:rPr lang="en-US" sz="4000" dirty="0" smtClean="0"/>
              <a:t>65 feet</a:t>
            </a:r>
            <a:endParaRPr lang="en-US" sz="4000" dirty="0"/>
          </a:p>
        </p:txBody>
      </p:sp>
      <p:sp>
        <p:nvSpPr>
          <p:cNvPr id="12" name="TextBox 11"/>
          <p:cNvSpPr txBox="1"/>
          <p:nvPr/>
        </p:nvSpPr>
        <p:spPr>
          <a:xfrm>
            <a:off x="1366471" y="4144220"/>
            <a:ext cx="3806457" cy="892552"/>
          </a:xfrm>
          <a:prstGeom prst="rect">
            <a:avLst/>
          </a:prstGeom>
          <a:noFill/>
        </p:spPr>
        <p:txBody>
          <a:bodyPr wrap="square" rtlCol="0">
            <a:spAutoFit/>
          </a:bodyPr>
          <a:lstStyle/>
          <a:p>
            <a:pPr algn="ctr"/>
            <a:endParaRPr lang="en-US" sz="3600" dirty="0" smtClean="0"/>
          </a:p>
          <a:p>
            <a:pPr algn="ctr"/>
            <a:r>
              <a:rPr lang="en-US" sz="1600" dirty="0" smtClean="0"/>
              <a:t>.</a:t>
            </a:r>
            <a:endParaRPr lang="en-US" sz="1600" dirty="0"/>
          </a:p>
        </p:txBody>
      </p:sp>
      <p:sp>
        <p:nvSpPr>
          <p:cNvPr id="14" name="Right Arrow 13"/>
          <p:cNvSpPr/>
          <p:nvPr/>
        </p:nvSpPr>
        <p:spPr>
          <a:xfrm>
            <a:off x="5229627" y="5969633"/>
            <a:ext cx="2417885"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flipH="1">
            <a:off x="1202032" y="5909105"/>
            <a:ext cx="2150768" cy="267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514822" y="1210174"/>
            <a:ext cx="2777593" cy="1261884"/>
          </a:xfrm>
          <a:prstGeom prst="rect">
            <a:avLst/>
          </a:prstGeom>
          <a:noFill/>
        </p:spPr>
        <p:txBody>
          <a:bodyPr wrap="square" rtlCol="0">
            <a:spAutoFit/>
          </a:bodyPr>
          <a:lstStyle/>
          <a:p>
            <a:r>
              <a:rPr lang="en-US" dirty="0" smtClean="0"/>
              <a:t>Minimum rear</a:t>
            </a:r>
          </a:p>
          <a:p>
            <a:r>
              <a:rPr lang="en-US" dirty="0" smtClean="0"/>
              <a:t>Yard setback</a:t>
            </a:r>
          </a:p>
          <a:p>
            <a:r>
              <a:rPr lang="en-US" sz="4000" dirty="0" smtClean="0"/>
              <a:t>30 feet</a:t>
            </a:r>
            <a:endParaRPr lang="en-US" sz="4000" dirty="0"/>
          </a:p>
        </p:txBody>
      </p:sp>
      <p:sp>
        <p:nvSpPr>
          <p:cNvPr id="20" name="TextBox 19"/>
          <p:cNvSpPr txBox="1"/>
          <p:nvPr/>
        </p:nvSpPr>
        <p:spPr>
          <a:xfrm>
            <a:off x="2111952" y="6176443"/>
            <a:ext cx="4504759" cy="369332"/>
          </a:xfrm>
          <a:prstGeom prst="rect">
            <a:avLst/>
          </a:prstGeom>
          <a:noFill/>
        </p:spPr>
        <p:txBody>
          <a:bodyPr wrap="none" rtlCol="0">
            <a:spAutoFit/>
          </a:bodyPr>
          <a:lstStyle/>
          <a:p>
            <a:r>
              <a:rPr lang="en-US" dirty="0" smtClean="0"/>
              <a:t>Minimum lot width measured at frontage </a:t>
            </a:r>
            <a:endParaRPr lang="en-US" dirty="0"/>
          </a:p>
        </p:txBody>
      </p:sp>
      <p:sp>
        <p:nvSpPr>
          <p:cNvPr id="21" name="Left-Right Arrow 20"/>
          <p:cNvSpPr/>
          <p:nvPr/>
        </p:nvSpPr>
        <p:spPr>
          <a:xfrm>
            <a:off x="5759150" y="3627690"/>
            <a:ext cx="1022649"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818742" y="3107759"/>
            <a:ext cx="1191657" cy="707886"/>
          </a:xfrm>
          <a:prstGeom prst="rect">
            <a:avLst/>
          </a:prstGeom>
          <a:noFill/>
        </p:spPr>
        <p:txBody>
          <a:bodyPr wrap="square" rtlCol="0">
            <a:spAutoFit/>
          </a:bodyPr>
          <a:lstStyle/>
          <a:p>
            <a:r>
              <a:rPr lang="en-US" sz="4000" dirty="0" smtClean="0"/>
              <a:t>10’</a:t>
            </a:r>
            <a:endParaRPr lang="en-US" sz="4000" dirty="0"/>
          </a:p>
        </p:txBody>
      </p:sp>
      <p:sp>
        <p:nvSpPr>
          <p:cNvPr id="23" name="Can 22"/>
          <p:cNvSpPr/>
          <p:nvPr/>
        </p:nvSpPr>
        <p:spPr>
          <a:xfrm>
            <a:off x="2286333" y="3943459"/>
            <a:ext cx="456978" cy="1057701"/>
          </a:xfrm>
          <a:prstGeom prst="can">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926" y="4590496"/>
            <a:ext cx="70701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1731391" y="3943459"/>
            <a:ext cx="583814" cy="707886"/>
          </a:xfrm>
          <a:prstGeom prst="rect">
            <a:avLst/>
          </a:prstGeom>
          <a:noFill/>
        </p:spPr>
        <p:txBody>
          <a:bodyPr wrap="none" rtlCol="0">
            <a:spAutoFit/>
          </a:bodyPr>
          <a:lstStyle/>
          <a:p>
            <a:r>
              <a:rPr lang="en-US" sz="4000" dirty="0" smtClean="0"/>
              <a:t>5’</a:t>
            </a:r>
            <a:endParaRPr lang="en-US" sz="4000" dirty="0"/>
          </a:p>
        </p:txBody>
      </p:sp>
      <p:sp>
        <p:nvSpPr>
          <p:cNvPr id="25" name="TextBox 24"/>
          <p:cNvSpPr txBox="1"/>
          <p:nvPr/>
        </p:nvSpPr>
        <p:spPr>
          <a:xfrm>
            <a:off x="99188" y="3870006"/>
            <a:ext cx="1627369" cy="1754326"/>
          </a:xfrm>
          <a:prstGeom prst="rect">
            <a:avLst/>
          </a:prstGeom>
          <a:noFill/>
        </p:spPr>
        <p:txBody>
          <a:bodyPr wrap="none" rtlCol="0">
            <a:spAutoFit/>
          </a:bodyPr>
          <a:lstStyle/>
          <a:p>
            <a:r>
              <a:rPr lang="en-US" dirty="0" smtClean="0"/>
              <a:t>Accessory use</a:t>
            </a:r>
          </a:p>
          <a:p>
            <a:r>
              <a:rPr lang="en-US" dirty="0" smtClean="0"/>
              <a:t>or structure</a:t>
            </a:r>
          </a:p>
          <a:p>
            <a:r>
              <a:rPr lang="en-US" dirty="0" smtClean="0"/>
              <a:t>will have a</a:t>
            </a:r>
          </a:p>
          <a:p>
            <a:r>
              <a:rPr lang="en-US" dirty="0" smtClean="0"/>
              <a:t>minimum</a:t>
            </a:r>
          </a:p>
          <a:p>
            <a:r>
              <a:rPr lang="en-US" dirty="0" smtClean="0"/>
              <a:t>5 foot</a:t>
            </a:r>
          </a:p>
          <a:p>
            <a:r>
              <a:rPr lang="en-US" dirty="0" smtClean="0"/>
              <a:t>setback</a:t>
            </a:r>
            <a:endParaRPr lang="en-US" dirty="0"/>
          </a:p>
        </p:txBody>
      </p:sp>
      <p:sp>
        <p:nvSpPr>
          <p:cNvPr id="26" name="TextBox 25"/>
          <p:cNvSpPr txBox="1"/>
          <p:nvPr/>
        </p:nvSpPr>
        <p:spPr>
          <a:xfrm>
            <a:off x="7002156" y="3619470"/>
            <a:ext cx="1693092" cy="646331"/>
          </a:xfrm>
          <a:prstGeom prst="rect">
            <a:avLst/>
          </a:prstGeom>
          <a:noFill/>
        </p:spPr>
        <p:txBody>
          <a:bodyPr wrap="none" rtlCol="0">
            <a:spAutoFit/>
          </a:bodyPr>
          <a:lstStyle/>
          <a:p>
            <a:r>
              <a:rPr lang="en-US" dirty="0" smtClean="0"/>
              <a:t>Minimum side</a:t>
            </a:r>
          </a:p>
          <a:p>
            <a:r>
              <a:rPr lang="en-US" dirty="0" smtClean="0"/>
              <a:t> yard setback</a:t>
            </a:r>
            <a:endParaRPr lang="en-US" dirty="0"/>
          </a:p>
        </p:txBody>
      </p:sp>
      <p:sp>
        <p:nvSpPr>
          <p:cNvPr id="27" name="Up-Down Arrow 26"/>
          <p:cNvSpPr/>
          <p:nvPr/>
        </p:nvSpPr>
        <p:spPr>
          <a:xfrm>
            <a:off x="4584103" y="1124869"/>
            <a:ext cx="488709" cy="1286177"/>
          </a:xfrm>
          <a:prstGeom prst="upDownArrow">
            <a:avLst/>
          </a:prstGeom>
          <a:solidFill>
            <a:schemeClr val="tx2">
              <a:lumMod val="9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Up-Down Arrow 30"/>
          <p:cNvSpPr/>
          <p:nvPr/>
        </p:nvSpPr>
        <p:spPr>
          <a:xfrm>
            <a:off x="3531594" y="4535493"/>
            <a:ext cx="488709" cy="118033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4020303" y="4565849"/>
            <a:ext cx="3834255" cy="1200329"/>
          </a:xfrm>
          <a:prstGeom prst="rect">
            <a:avLst/>
          </a:prstGeom>
          <a:noFill/>
        </p:spPr>
        <p:txBody>
          <a:bodyPr wrap="none" rtlCol="0">
            <a:spAutoFit/>
          </a:bodyPr>
          <a:lstStyle/>
          <a:p>
            <a:r>
              <a:rPr lang="en-US" sz="4000" dirty="0" smtClean="0"/>
              <a:t>25 feet </a:t>
            </a:r>
            <a:r>
              <a:rPr lang="en-US" sz="2000" dirty="0" smtClean="0"/>
              <a:t>front yard setback</a:t>
            </a:r>
          </a:p>
          <a:p>
            <a:r>
              <a:rPr lang="en-US" sz="1600" dirty="0" smtClean="0"/>
              <a:t>Or in-line with main structure,</a:t>
            </a:r>
          </a:p>
          <a:p>
            <a:r>
              <a:rPr lang="en-US" sz="1600" dirty="0" smtClean="0"/>
              <a:t>or neighboring adjacent buildings</a:t>
            </a:r>
            <a:endParaRPr lang="en-US" sz="1600" dirty="0"/>
          </a:p>
        </p:txBody>
      </p:sp>
      <p:sp>
        <p:nvSpPr>
          <p:cNvPr id="29" name="TextBox 28"/>
          <p:cNvSpPr txBox="1"/>
          <p:nvPr/>
        </p:nvSpPr>
        <p:spPr>
          <a:xfrm>
            <a:off x="143510" y="1124869"/>
            <a:ext cx="2335319" cy="1754326"/>
          </a:xfrm>
          <a:prstGeom prst="rect">
            <a:avLst/>
          </a:prstGeom>
          <a:noFill/>
        </p:spPr>
        <p:txBody>
          <a:bodyPr wrap="none" rtlCol="0">
            <a:spAutoFit/>
          </a:bodyPr>
          <a:lstStyle/>
          <a:p>
            <a:r>
              <a:rPr lang="en-US" dirty="0" smtClean="0"/>
              <a:t>When two rear yards</a:t>
            </a:r>
          </a:p>
          <a:p>
            <a:r>
              <a:rPr lang="en-US" dirty="0" smtClean="0"/>
              <a:t>meet, each owner’s</a:t>
            </a:r>
          </a:p>
          <a:p>
            <a:r>
              <a:rPr lang="en-US" dirty="0" smtClean="0"/>
              <a:t>building must set</a:t>
            </a:r>
          </a:p>
          <a:p>
            <a:r>
              <a:rPr lang="en-US" dirty="0" smtClean="0"/>
              <a:t>back 15 feet from</a:t>
            </a:r>
          </a:p>
          <a:p>
            <a:r>
              <a:rPr lang="en-US" dirty="0" smtClean="0"/>
              <a:t>the rear property</a:t>
            </a:r>
          </a:p>
          <a:p>
            <a:r>
              <a:rPr lang="en-US" dirty="0" smtClean="0"/>
              <a:t>line.</a:t>
            </a:r>
            <a:endParaRPr lang="en-US" dirty="0"/>
          </a:p>
        </p:txBody>
      </p:sp>
      <p:pic>
        <p:nvPicPr>
          <p:cNvPr id="2050" name="Picture 2" descr="C:\Users\dad\AppData\Local\Microsoft\Windows\Temporary Internet Files\Content.IE5\RNK2V3S3\MC9003910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0054" y="2535924"/>
            <a:ext cx="2621279" cy="2029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45666" y="433161"/>
            <a:ext cx="5134867" cy="646331"/>
          </a:xfrm>
          <a:prstGeom prst="rect">
            <a:avLst/>
          </a:prstGeom>
          <a:noFill/>
        </p:spPr>
        <p:txBody>
          <a:bodyPr wrap="none" rtlCol="0">
            <a:spAutoFit/>
          </a:bodyPr>
          <a:lstStyle/>
          <a:p>
            <a:r>
              <a:rPr lang="en-US" sz="3600" dirty="0" smtClean="0"/>
              <a:t>Residential Conversions</a:t>
            </a:r>
            <a:endParaRPr lang="en-US" sz="3600" dirty="0"/>
          </a:p>
        </p:txBody>
      </p:sp>
      <p:sp>
        <p:nvSpPr>
          <p:cNvPr id="8" name="TextBox 7"/>
          <p:cNvSpPr txBox="1"/>
          <p:nvPr/>
        </p:nvSpPr>
        <p:spPr>
          <a:xfrm>
            <a:off x="3031609" y="3107759"/>
            <a:ext cx="2665443" cy="1077218"/>
          </a:xfrm>
          <a:prstGeom prst="rect">
            <a:avLst/>
          </a:prstGeom>
          <a:noFill/>
        </p:spPr>
        <p:txBody>
          <a:bodyPr wrap="square" rtlCol="0">
            <a:spAutoFit/>
          </a:bodyPr>
          <a:lstStyle/>
          <a:p>
            <a:r>
              <a:rPr lang="en-US" dirty="0" smtClean="0"/>
              <a:t>     Maximum Lot</a:t>
            </a:r>
          </a:p>
          <a:p>
            <a:r>
              <a:rPr lang="en-US" dirty="0" smtClean="0"/>
              <a:t>     Coverage by house</a:t>
            </a:r>
          </a:p>
          <a:p>
            <a:r>
              <a:rPr lang="en-US" sz="2800" dirty="0" smtClean="0"/>
              <a:t>   35%</a:t>
            </a:r>
            <a:endParaRPr lang="en-US" sz="2800" dirty="0"/>
          </a:p>
        </p:txBody>
      </p:sp>
      <p:sp>
        <p:nvSpPr>
          <p:cNvPr id="30" name="Right Arrow 29">
            <a:hlinkClick r:id="rId4" action="ppaction://hlinksldjump"/>
          </p:cNvPr>
          <p:cNvSpPr/>
          <p:nvPr/>
        </p:nvSpPr>
        <p:spPr>
          <a:xfrm>
            <a:off x="8534399" y="6186974"/>
            <a:ext cx="433565"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51303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1776</TotalTime>
  <Words>4870</Words>
  <Application>Microsoft Macintosh PowerPoint</Application>
  <PresentationFormat>On-screen Show (4:3)</PresentationFormat>
  <Paragraphs>870</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Elemental</vt:lpstr>
      <vt:lpstr>Village of Dexter Resident’s ZoningToolkit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Village of Dexter Zoning Law</dc:title>
  <dc:creator>dad</dc:creator>
  <cp:lastModifiedBy>Matthew Turcotte</cp:lastModifiedBy>
  <cp:revision>276</cp:revision>
  <dcterms:created xsi:type="dcterms:W3CDTF">2013-11-07T01:12:15Z</dcterms:created>
  <dcterms:modified xsi:type="dcterms:W3CDTF">2014-07-08T13:13:03Z</dcterms:modified>
</cp:coreProperties>
</file>